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57" r:id="rId3"/>
    <p:sldId id="259" r:id="rId4"/>
    <p:sldId id="274" r:id="rId5"/>
    <p:sldId id="275" r:id="rId6"/>
    <p:sldId id="276" r:id="rId7"/>
    <p:sldId id="260" r:id="rId8"/>
    <p:sldId id="277" r:id="rId9"/>
    <p:sldId id="261" r:id="rId10"/>
    <p:sldId id="278" r:id="rId11"/>
    <p:sldId id="279" r:id="rId12"/>
    <p:sldId id="262" r:id="rId13"/>
    <p:sldId id="263" r:id="rId14"/>
    <p:sldId id="280" r:id="rId15"/>
    <p:sldId id="281" r:id="rId16"/>
    <p:sldId id="264" r:id="rId17"/>
    <p:sldId id="265" r:id="rId18"/>
    <p:sldId id="282" r:id="rId19"/>
    <p:sldId id="283" r:id="rId20"/>
    <p:sldId id="284" r:id="rId21"/>
    <p:sldId id="285" r:id="rId22"/>
    <p:sldId id="286" r:id="rId23"/>
    <p:sldId id="287" r:id="rId24"/>
    <p:sldId id="266" r:id="rId25"/>
    <p:sldId id="269" r:id="rId26"/>
    <p:sldId id="289" r:id="rId27"/>
    <p:sldId id="290" r:id="rId28"/>
    <p:sldId id="288" r:id="rId29"/>
    <p:sldId id="270" r:id="rId30"/>
    <p:sldId id="271" r:id="rId31"/>
    <p:sldId id="273" r:id="rId32"/>
    <p:sldId id="291"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0" d="100"/>
          <a:sy n="80" d="100"/>
        </p:scale>
        <p:origin x="-216" y="13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D1F44DB7-AE67-413D-A12F-6B412849E0B4}" type="datetimeFigureOut">
              <a:rPr lang="en-029" smtClean="0"/>
              <a:t>10/16/2013</a:t>
            </a:fld>
            <a:endParaRPr lang="en-029"/>
          </a:p>
        </p:txBody>
      </p:sp>
      <p:sp>
        <p:nvSpPr>
          <p:cNvPr id="19" name="Footer Placeholder 18"/>
          <p:cNvSpPr>
            <a:spLocks noGrp="1"/>
          </p:cNvSpPr>
          <p:nvPr>
            <p:ph type="ftr" sz="quarter" idx="11"/>
          </p:nvPr>
        </p:nvSpPr>
        <p:spPr/>
        <p:txBody>
          <a:bodyPr/>
          <a:lstStyle/>
          <a:p>
            <a:endParaRPr lang="en-029"/>
          </a:p>
        </p:txBody>
      </p:sp>
      <p:sp>
        <p:nvSpPr>
          <p:cNvPr id="27" name="Slide Number Placeholder 26"/>
          <p:cNvSpPr>
            <a:spLocks noGrp="1"/>
          </p:cNvSpPr>
          <p:nvPr>
            <p:ph type="sldNum" sz="quarter" idx="12"/>
          </p:nvPr>
        </p:nvSpPr>
        <p:spPr/>
        <p:txBody>
          <a:bodyPr/>
          <a:lstStyle/>
          <a:p>
            <a:fld id="{ACBBAB77-9F6B-48AF-B558-E620F4EA2FE9}" type="slidenum">
              <a:rPr lang="en-029" smtClean="0"/>
              <a:t>‹#›</a:t>
            </a:fld>
            <a:endParaRPr lang="en-029"/>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1F44DB7-AE67-413D-A12F-6B412849E0B4}" type="datetimeFigureOut">
              <a:rPr lang="en-029" smtClean="0"/>
              <a:t>10/16/2013</a:t>
            </a:fld>
            <a:endParaRPr lang="en-029"/>
          </a:p>
        </p:txBody>
      </p:sp>
      <p:sp>
        <p:nvSpPr>
          <p:cNvPr id="5" name="Footer Placeholder 4"/>
          <p:cNvSpPr>
            <a:spLocks noGrp="1"/>
          </p:cNvSpPr>
          <p:nvPr>
            <p:ph type="ftr" sz="quarter" idx="11"/>
          </p:nvPr>
        </p:nvSpPr>
        <p:spPr/>
        <p:txBody>
          <a:bodyPr/>
          <a:lstStyle/>
          <a:p>
            <a:endParaRPr lang="en-029"/>
          </a:p>
        </p:txBody>
      </p:sp>
      <p:sp>
        <p:nvSpPr>
          <p:cNvPr id="6" name="Slide Number Placeholder 5"/>
          <p:cNvSpPr>
            <a:spLocks noGrp="1"/>
          </p:cNvSpPr>
          <p:nvPr>
            <p:ph type="sldNum" sz="quarter" idx="12"/>
          </p:nvPr>
        </p:nvSpPr>
        <p:spPr/>
        <p:txBody>
          <a:bodyPr/>
          <a:lstStyle/>
          <a:p>
            <a:fld id="{ACBBAB77-9F6B-48AF-B558-E620F4EA2FE9}" type="slidenum">
              <a:rPr lang="en-029" smtClean="0"/>
              <a:t>‹#›</a:t>
            </a:fld>
            <a:endParaRPr lang="en-029"/>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1F44DB7-AE67-413D-A12F-6B412849E0B4}" type="datetimeFigureOut">
              <a:rPr lang="en-029" smtClean="0"/>
              <a:t>10/16/2013</a:t>
            </a:fld>
            <a:endParaRPr lang="en-029"/>
          </a:p>
        </p:txBody>
      </p:sp>
      <p:sp>
        <p:nvSpPr>
          <p:cNvPr id="5" name="Footer Placeholder 4"/>
          <p:cNvSpPr>
            <a:spLocks noGrp="1"/>
          </p:cNvSpPr>
          <p:nvPr>
            <p:ph type="ftr" sz="quarter" idx="11"/>
          </p:nvPr>
        </p:nvSpPr>
        <p:spPr/>
        <p:txBody>
          <a:bodyPr/>
          <a:lstStyle/>
          <a:p>
            <a:endParaRPr lang="en-029"/>
          </a:p>
        </p:txBody>
      </p:sp>
      <p:sp>
        <p:nvSpPr>
          <p:cNvPr id="6" name="Slide Number Placeholder 5"/>
          <p:cNvSpPr>
            <a:spLocks noGrp="1"/>
          </p:cNvSpPr>
          <p:nvPr>
            <p:ph type="sldNum" sz="quarter" idx="12"/>
          </p:nvPr>
        </p:nvSpPr>
        <p:spPr/>
        <p:txBody>
          <a:bodyPr/>
          <a:lstStyle/>
          <a:p>
            <a:fld id="{ACBBAB77-9F6B-48AF-B558-E620F4EA2FE9}" type="slidenum">
              <a:rPr lang="en-029" smtClean="0"/>
              <a:t>‹#›</a:t>
            </a:fld>
            <a:endParaRPr lang="en-029"/>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1F44DB7-AE67-413D-A12F-6B412849E0B4}" type="datetimeFigureOut">
              <a:rPr lang="en-029" smtClean="0"/>
              <a:t>10/16/2013</a:t>
            </a:fld>
            <a:endParaRPr lang="en-029"/>
          </a:p>
        </p:txBody>
      </p:sp>
      <p:sp>
        <p:nvSpPr>
          <p:cNvPr id="5" name="Footer Placeholder 4"/>
          <p:cNvSpPr>
            <a:spLocks noGrp="1"/>
          </p:cNvSpPr>
          <p:nvPr>
            <p:ph type="ftr" sz="quarter" idx="11"/>
          </p:nvPr>
        </p:nvSpPr>
        <p:spPr/>
        <p:txBody>
          <a:bodyPr/>
          <a:lstStyle/>
          <a:p>
            <a:endParaRPr lang="en-029"/>
          </a:p>
        </p:txBody>
      </p:sp>
      <p:sp>
        <p:nvSpPr>
          <p:cNvPr id="6" name="Slide Number Placeholder 5"/>
          <p:cNvSpPr>
            <a:spLocks noGrp="1"/>
          </p:cNvSpPr>
          <p:nvPr>
            <p:ph type="sldNum" sz="quarter" idx="12"/>
          </p:nvPr>
        </p:nvSpPr>
        <p:spPr/>
        <p:txBody>
          <a:bodyPr/>
          <a:lstStyle/>
          <a:p>
            <a:fld id="{ACBBAB77-9F6B-48AF-B558-E620F4EA2FE9}" type="slidenum">
              <a:rPr lang="en-029" smtClean="0"/>
              <a:t>‹#›</a:t>
            </a:fld>
            <a:endParaRPr lang="en-029"/>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1F44DB7-AE67-413D-A12F-6B412849E0B4}" type="datetimeFigureOut">
              <a:rPr lang="en-029" smtClean="0"/>
              <a:t>10/16/2013</a:t>
            </a:fld>
            <a:endParaRPr lang="en-029"/>
          </a:p>
        </p:txBody>
      </p:sp>
      <p:sp>
        <p:nvSpPr>
          <p:cNvPr id="5" name="Footer Placeholder 4"/>
          <p:cNvSpPr>
            <a:spLocks noGrp="1"/>
          </p:cNvSpPr>
          <p:nvPr>
            <p:ph type="ftr" sz="quarter" idx="11"/>
          </p:nvPr>
        </p:nvSpPr>
        <p:spPr/>
        <p:txBody>
          <a:bodyPr/>
          <a:lstStyle/>
          <a:p>
            <a:endParaRPr lang="en-029"/>
          </a:p>
        </p:txBody>
      </p:sp>
      <p:sp>
        <p:nvSpPr>
          <p:cNvPr id="6" name="Slide Number Placeholder 5"/>
          <p:cNvSpPr>
            <a:spLocks noGrp="1"/>
          </p:cNvSpPr>
          <p:nvPr>
            <p:ph type="sldNum" sz="quarter" idx="12"/>
          </p:nvPr>
        </p:nvSpPr>
        <p:spPr/>
        <p:txBody>
          <a:bodyPr/>
          <a:lstStyle/>
          <a:p>
            <a:fld id="{ACBBAB77-9F6B-48AF-B558-E620F4EA2FE9}" type="slidenum">
              <a:rPr lang="en-029" smtClean="0"/>
              <a:t>‹#›</a:t>
            </a:fld>
            <a:endParaRPr lang="en-029"/>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1F44DB7-AE67-413D-A12F-6B412849E0B4}" type="datetimeFigureOut">
              <a:rPr lang="en-029" smtClean="0"/>
              <a:t>10/16/2013</a:t>
            </a:fld>
            <a:endParaRPr lang="en-029"/>
          </a:p>
        </p:txBody>
      </p:sp>
      <p:sp>
        <p:nvSpPr>
          <p:cNvPr id="6" name="Footer Placeholder 5"/>
          <p:cNvSpPr>
            <a:spLocks noGrp="1"/>
          </p:cNvSpPr>
          <p:nvPr>
            <p:ph type="ftr" sz="quarter" idx="11"/>
          </p:nvPr>
        </p:nvSpPr>
        <p:spPr/>
        <p:txBody>
          <a:bodyPr/>
          <a:lstStyle/>
          <a:p>
            <a:endParaRPr lang="en-029"/>
          </a:p>
        </p:txBody>
      </p:sp>
      <p:sp>
        <p:nvSpPr>
          <p:cNvPr id="7" name="Slide Number Placeholder 6"/>
          <p:cNvSpPr>
            <a:spLocks noGrp="1"/>
          </p:cNvSpPr>
          <p:nvPr>
            <p:ph type="sldNum" sz="quarter" idx="12"/>
          </p:nvPr>
        </p:nvSpPr>
        <p:spPr/>
        <p:txBody>
          <a:bodyPr/>
          <a:lstStyle/>
          <a:p>
            <a:fld id="{ACBBAB77-9F6B-48AF-B558-E620F4EA2FE9}" type="slidenum">
              <a:rPr lang="en-029" smtClean="0"/>
              <a:t>‹#›</a:t>
            </a:fld>
            <a:endParaRPr lang="en-029"/>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1F44DB7-AE67-413D-A12F-6B412849E0B4}" type="datetimeFigureOut">
              <a:rPr lang="en-029" smtClean="0"/>
              <a:t>10/16/2013</a:t>
            </a:fld>
            <a:endParaRPr lang="en-029"/>
          </a:p>
        </p:txBody>
      </p:sp>
      <p:sp>
        <p:nvSpPr>
          <p:cNvPr id="8" name="Footer Placeholder 7"/>
          <p:cNvSpPr>
            <a:spLocks noGrp="1"/>
          </p:cNvSpPr>
          <p:nvPr>
            <p:ph type="ftr" sz="quarter" idx="11"/>
          </p:nvPr>
        </p:nvSpPr>
        <p:spPr/>
        <p:txBody>
          <a:bodyPr/>
          <a:lstStyle/>
          <a:p>
            <a:endParaRPr lang="en-029"/>
          </a:p>
        </p:txBody>
      </p:sp>
      <p:sp>
        <p:nvSpPr>
          <p:cNvPr id="9" name="Slide Number Placeholder 8"/>
          <p:cNvSpPr>
            <a:spLocks noGrp="1"/>
          </p:cNvSpPr>
          <p:nvPr>
            <p:ph type="sldNum" sz="quarter" idx="12"/>
          </p:nvPr>
        </p:nvSpPr>
        <p:spPr/>
        <p:txBody>
          <a:bodyPr/>
          <a:lstStyle/>
          <a:p>
            <a:fld id="{ACBBAB77-9F6B-48AF-B558-E620F4EA2FE9}" type="slidenum">
              <a:rPr lang="en-029" smtClean="0"/>
              <a:t>‹#›</a:t>
            </a:fld>
            <a:endParaRPr lang="en-029"/>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D1F44DB7-AE67-413D-A12F-6B412849E0B4}" type="datetimeFigureOut">
              <a:rPr lang="en-029" smtClean="0"/>
              <a:t>10/16/2013</a:t>
            </a:fld>
            <a:endParaRPr lang="en-029"/>
          </a:p>
        </p:txBody>
      </p:sp>
      <p:sp>
        <p:nvSpPr>
          <p:cNvPr id="8" name="Slide Number Placeholder 7"/>
          <p:cNvSpPr>
            <a:spLocks noGrp="1"/>
          </p:cNvSpPr>
          <p:nvPr>
            <p:ph type="sldNum" sz="quarter" idx="11"/>
          </p:nvPr>
        </p:nvSpPr>
        <p:spPr/>
        <p:txBody>
          <a:bodyPr/>
          <a:lstStyle/>
          <a:p>
            <a:fld id="{ACBBAB77-9F6B-48AF-B558-E620F4EA2FE9}" type="slidenum">
              <a:rPr lang="en-029" smtClean="0"/>
              <a:t>‹#›</a:t>
            </a:fld>
            <a:endParaRPr lang="en-029"/>
          </a:p>
        </p:txBody>
      </p:sp>
      <p:sp>
        <p:nvSpPr>
          <p:cNvPr id="9" name="Footer Placeholder 8"/>
          <p:cNvSpPr>
            <a:spLocks noGrp="1"/>
          </p:cNvSpPr>
          <p:nvPr>
            <p:ph type="ftr" sz="quarter" idx="12"/>
          </p:nvPr>
        </p:nvSpPr>
        <p:spPr/>
        <p:txBody>
          <a:bodyPr/>
          <a:lstStyle/>
          <a:p>
            <a:endParaRPr lang="en-029"/>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F44DB7-AE67-413D-A12F-6B412849E0B4}" type="datetimeFigureOut">
              <a:rPr lang="en-029" smtClean="0"/>
              <a:t>10/16/2013</a:t>
            </a:fld>
            <a:endParaRPr lang="en-029"/>
          </a:p>
        </p:txBody>
      </p:sp>
      <p:sp>
        <p:nvSpPr>
          <p:cNvPr id="3" name="Footer Placeholder 2"/>
          <p:cNvSpPr>
            <a:spLocks noGrp="1"/>
          </p:cNvSpPr>
          <p:nvPr>
            <p:ph type="ftr" sz="quarter" idx="11"/>
          </p:nvPr>
        </p:nvSpPr>
        <p:spPr/>
        <p:txBody>
          <a:bodyPr/>
          <a:lstStyle/>
          <a:p>
            <a:endParaRPr lang="en-029"/>
          </a:p>
        </p:txBody>
      </p:sp>
      <p:sp>
        <p:nvSpPr>
          <p:cNvPr id="4" name="Slide Number Placeholder 3"/>
          <p:cNvSpPr>
            <a:spLocks noGrp="1"/>
          </p:cNvSpPr>
          <p:nvPr>
            <p:ph type="sldNum" sz="quarter" idx="12"/>
          </p:nvPr>
        </p:nvSpPr>
        <p:spPr/>
        <p:txBody>
          <a:bodyPr/>
          <a:lstStyle/>
          <a:p>
            <a:fld id="{ACBBAB77-9F6B-48AF-B558-E620F4EA2FE9}" type="slidenum">
              <a:rPr lang="en-029" smtClean="0"/>
              <a:t>‹#›</a:t>
            </a:fld>
            <a:endParaRPr lang="en-029"/>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1F44DB7-AE67-413D-A12F-6B412849E0B4}" type="datetimeFigureOut">
              <a:rPr lang="en-029" smtClean="0"/>
              <a:t>10/16/2013</a:t>
            </a:fld>
            <a:endParaRPr lang="en-029"/>
          </a:p>
        </p:txBody>
      </p:sp>
      <p:sp>
        <p:nvSpPr>
          <p:cNvPr id="6" name="Footer Placeholder 5"/>
          <p:cNvSpPr>
            <a:spLocks noGrp="1"/>
          </p:cNvSpPr>
          <p:nvPr>
            <p:ph type="ftr" sz="quarter" idx="11"/>
          </p:nvPr>
        </p:nvSpPr>
        <p:spPr/>
        <p:txBody>
          <a:bodyPr/>
          <a:lstStyle/>
          <a:p>
            <a:endParaRPr lang="en-029"/>
          </a:p>
        </p:txBody>
      </p:sp>
      <p:sp>
        <p:nvSpPr>
          <p:cNvPr id="7" name="Slide Number Placeholder 6"/>
          <p:cNvSpPr>
            <a:spLocks noGrp="1"/>
          </p:cNvSpPr>
          <p:nvPr>
            <p:ph type="sldNum" sz="quarter" idx="12"/>
          </p:nvPr>
        </p:nvSpPr>
        <p:spPr>
          <a:xfrm>
            <a:off x="8156448" y="6422064"/>
            <a:ext cx="762000" cy="365125"/>
          </a:xfrm>
        </p:spPr>
        <p:txBody>
          <a:bodyPr/>
          <a:lstStyle/>
          <a:p>
            <a:fld id="{ACBBAB77-9F6B-48AF-B558-E620F4EA2FE9}" type="slidenum">
              <a:rPr lang="en-029" smtClean="0"/>
              <a:t>‹#›</a:t>
            </a:fld>
            <a:endParaRPr lang="en-029"/>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D1F44DB7-AE67-413D-A12F-6B412849E0B4}" type="datetimeFigureOut">
              <a:rPr lang="en-029" smtClean="0"/>
              <a:t>10/16/2013</a:t>
            </a:fld>
            <a:endParaRPr lang="en-029"/>
          </a:p>
        </p:txBody>
      </p:sp>
      <p:sp>
        <p:nvSpPr>
          <p:cNvPr id="6" name="Footer Placeholder 5"/>
          <p:cNvSpPr>
            <a:spLocks noGrp="1"/>
          </p:cNvSpPr>
          <p:nvPr>
            <p:ph type="ftr" sz="quarter" idx="11"/>
          </p:nvPr>
        </p:nvSpPr>
        <p:spPr/>
        <p:txBody>
          <a:bodyPr/>
          <a:lstStyle/>
          <a:p>
            <a:endParaRPr lang="en-029"/>
          </a:p>
        </p:txBody>
      </p:sp>
      <p:sp>
        <p:nvSpPr>
          <p:cNvPr id="7" name="Slide Number Placeholder 6"/>
          <p:cNvSpPr>
            <a:spLocks noGrp="1"/>
          </p:cNvSpPr>
          <p:nvPr>
            <p:ph type="sldNum" sz="quarter" idx="12"/>
          </p:nvPr>
        </p:nvSpPr>
        <p:spPr/>
        <p:txBody>
          <a:bodyPr/>
          <a:lstStyle/>
          <a:p>
            <a:fld id="{ACBBAB77-9F6B-48AF-B558-E620F4EA2FE9}" type="slidenum">
              <a:rPr lang="en-029" smtClean="0"/>
              <a:t>‹#›</a:t>
            </a:fld>
            <a:endParaRPr lang="en-029"/>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D1F44DB7-AE67-413D-A12F-6B412849E0B4}" type="datetimeFigureOut">
              <a:rPr lang="en-029" smtClean="0"/>
              <a:t>10/16/2013</a:t>
            </a:fld>
            <a:endParaRPr lang="en-029"/>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029"/>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ACBBAB77-9F6B-48AF-B558-E620F4EA2FE9}" type="slidenum">
              <a:rPr lang="en-029" smtClean="0"/>
              <a:t>‹#›</a:t>
            </a:fld>
            <a:endParaRPr lang="en-029"/>
          </a:p>
        </p:txBody>
      </p:sp>
    </p:spTree>
  </p:cSld>
  <p:clrMap bg1="dk1" tx1="lt1" bg2="dk2" tx2="lt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304800"/>
            <a:ext cx="8686800" cy="5334000"/>
          </a:xfrm>
        </p:spPr>
        <p:txBody>
          <a:bodyPr/>
          <a:lstStyle/>
          <a:p>
            <a:r>
              <a:rPr lang="en-029" dirty="0" smtClean="0"/>
              <a:t/>
            </a:r>
            <a:br>
              <a:rPr lang="en-029" dirty="0" smtClean="0"/>
            </a:br>
            <a:r>
              <a:rPr lang="en-029" dirty="0"/>
              <a:t/>
            </a:r>
            <a:br>
              <a:rPr lang="en-029" dirty="0"/>
            </a:br>
            <a:r>
              <a:rPr lang="en-029" sz="5500" dirty="0" smtClean="0"/>
              <a:t>APPEALS FROM THE MAGISTRATES’ COURT </a:t>
            </a:r>
            <a:br>
              <a:rPr lang="en-029" sz="5500" dirty="0" smtClean="0"/>
            </a:br>
            <a:r>
              <a:rPr lang="en-029" sz="5500" dirty="0"/>
              <a:t/>
            </a:r>
            <a:br>
              <a:rPr lang="en-029" sz="5500" dirty="0"/>
            </a:br>
            <a:r>
              <a:rPr lang="en-029" sz="5500" dirty="0" smtClean="0"/>
              <a:t>ANTIGUA AND BARBUDA</a:t>
            </a:r>
            <a:endParaRPr lang="en-029" sz="5500" dirty="0"/>
          </a:p>
        </p:txBody>
      </p:sp>
    </p:spTree>
    <p:extLst>
      <p:ext uri="{BB962C8B-B14F-4D97-AF65-F5344CB8AC3E}">
        <p14:creationId xmlns:p14="http://schemas.microsoft.com/office/powerpoint/2010/main" val="21261843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smtClean="0"/>
              <a:t>Cont’d</a:t>
            </a:r>
            <a:endParaRPr lang="en-029" dirty="0"/>
          </a:p>
        </p:txBody>
      </p:sp>
      <p:sp>
        <p:nvSpPr>
          <p:cNvPr id="3" name="Content Placeholder 2"/>
          <p:cNvSpPr>
            <a:spLocks noGrp="1"/>
          </p:cNvSpPr>
          <p:nvPr>
            <p:ph idx="1"/>
          </p:nvPr>
        </p:nvSpPr>
        <p:spPr/>
        <p:txBody>
          <a:bodyPr>
            <a:normAutofit fontScale="62500" lnSpcReduction="20000"/>
          </a:bodyPr>
          <a:lstStyle/>
          <a:p>
            <a:r>
              <a:rPr lang="en-US" dirty="0" smtClean="0"/>
              <a:t>St. Lucia Section 724 –</a:t>
            </a:r>
            <a:r>
              <a:rPr lang="en-US" b="1" dirty="0" smtClean="0"/>
              <a:t>The </a:t>
            </a:r>
            <a:r>
              <a:rPr lang="en-US" b="1" dirty="0"/>
              <a:t>Appellant</a:t>
            </a:r>
            <a:r>
              <a:rPr lang="en-US" dirty="0"/>
              <a:t> shall give notice in open court in the presence of the other party either by himself/herself or by his/her Counsel of his intention to appeal or</a:t>
            </a:r>
            <a:endParaRPr lang="en-029" dirty="0"/>
          </a:p>
          <a:p>
            <a:pPr lvl="0"/>
            <a:r>
              <a:rPr lang="en-US" dirty="0" smtClean="0"/>
              <a:t>Within </a:t>
            </a:r>
            <a:r>
              <a:rPr lang="en-US" dirty="0"/>
              <a:t>15 days after the decision of the Court, </a:t>
            </a:r>
            <a:r>
              <a:rPr lang="en-US" b="1" dirty="0"/>
              <a:t>the Appellant</a:t>
            </a:r>
            <a:r>
              <a:rPr lang="en-US" dirty="0"/>
              <a:t> shall serve a Notice of Appeal in writing upon the Clerk of </a:t>
            </a:r>
            <a:r>
              <a:rPr lang="en-US" dirty="0" smtClean="0"/>
              <a:t>Court signed either </a:t>
            </a:r>
            <a:r>
              <a:rPr lang="en-US" dirty="0"/>
              <a:t>by </a:t>
            </a:r>
            <a:r>
              <a:rPr lang="en-US" b="1" dirty="0"/>
              <a:t>the Appellant</a:t>
            </a:r>
            <a:r>
              <a:rPr lang="en-US" dirty="0"/>
              <a:t> or his/her Counsel.</a:t>
            </a:r>
            <a:endParaRPr lang="en-029" dirty="0"/>
          </a:p>
          <a:p>
            <a:pPr lvl="0"/>
            <a:r>
              <a:rPr lang="en-US" b="1" dirty="0" smtClean="0"/>
              <a:t>Illiterate </a:t>
            </a:r>
            <a:r>
              <a:rPr lang="en-US" b="1" dirty="0"/>
              <a:t>Appellants</a:t>
            </a:r>
            <a:r>
              <a:rPr lang="en-US" dirty="0"/>
              <a:t> - If the appellant signs </a:t>
            </a:r>
            <a:r>
              <a:rPr lang="en-US" dirty="0" smtClean="0"/>
              <a:t> </a:t>
            </a:r>
            <a:r>
              <a:rPr lang="en-US" dirty="0"/>
              <a:t>by means of his/her mark, the mark shall be verified by at least one witness, who shall sign his/her name</a:t>
            </a:r>
            <a:r>
              <a:rPr lang="en-US" dirty="0" smtClean="0"/>
              <a:t>.</a:t>
            </a:r>
          </a:p>
          <a:p>
            <a:pPr lvl="0"/>
            <a:endParaRPr lang="en-US" dirty="0" smtClean="0"/>
          </a:p>
          <a:p>
            <a:r>
              <a:rPr lang="en-US" b="1" u="sng" dirty="0"/>
              <a:t>Tortola - Section 158 -</a:t>
            </a:r>
            <a:r>
              <a:rPr lang="en-US" dirty="0"/>
              <a:t> within </a:t>
            </a:r>
            <a:r>
              <a:rPr lang="en-US" b="1" dirty="0"/>
              <a:t>six weeks (6 weeks)</a:t>
            </a:r>
            <a:r>
              <a:rPr lang="en-US" dirty="0"/>
              <a:t> after the day on which the Magistrate has given his or her decision, shall file and serve a notice of appeal on the other party and on the Magistrate of his or her intention to appeal, and the notice shall also contain the reasons for </a:t>
            </a:r>
            <a:r>
              <a:rPr lang="en-US" dirty="0" smtClean="0"/>
              <a:t>appeal</a:t>
            </a:r>
          </a:p>
          <a:p>
            <a:endParaRPr lang="en-US" dirty="0"/>
          </a:p>
          <a:p>
            <a:endParaRPr lang="en-US" dirty="0" smtClean="0"/>
          </a:p>
          <a:p>
            <a:endParaRPr lang="en-US" dirty="0"/>
          </a:p>
          <a:p>
            <a:endParaRPr lang="en-US" dirty="0" smtClean="0"/>
          </a:p>
          <a:p>
            <a:endParaRPr lang="en-US" dirty="0"/>
          </a:p>
          <a:p>
            <a:pPr lvl="0"/>
            <a:endParaRPr lang="en-029" dirty="0"/>
          </a:p>
          <a:p>
            <a:endParaRPr lang="en-029" dirty="0"/>
          </a:p>
        </p:txBody>
      </p:sp>
    </p:spTree>
    <p:extLst>
      <p:ext uri="{BB962C8B-B14F-4D97-AF65-F5344CB8AC3E}">
        <p14:creationId xmlns:p14="http://schemas.microsoft.com/office/powerpoint/2010/main" val="7860277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smtClean="0"/>
              <a:t>Statutory Grounds of Appeal </a:t>
            </a:r>
            <a:endParaRPr lang="en-029" dirty="0"/>
          </a:p>
        </p:txBody>
      </p:sp>
      <p:sp>
        <p:nvSpPr>
          <p:cNvPr id="3" name="Content Placeholder 2"/>
          <p:cNvSpPr>
            <a:spLocks noGrp="1"/>
          </p:cNvSpPr>
          <p:nvPr>
            <p:ph idx="1"/>
          </p:nvPr>
        </p:nvSpPr>
        <p:spPr/>
        <p:txBody>
          <a:bodyPr>
            <a:normAutofit fontScale="92500" lnSpcReduction="10000"/>
          </a:bodyPr>
          <a:lstStyle/>
          <a:p>
            <a:pPr marL="36576" indent="0">
              <a:buNone/>
            </a:pPr>
            <a:r>
              <a:rPr lang="en-US" sz="1900" dirty="0" smtClean="0"/>
              <a:t>Antigua Section </a:t>
            </a:r>
            <a:r>
              <a:rPr lang="en-US" sz="2000" b="1" u="sng" dirty="0" err="1"/>
              <a:t>Section</a:t>
            </a:r>
            <a:r>
              <a:rPr lang="en-US" sz="2000" b="1" u="sng" dirty="0"/>
              <a:t> </a:t>
            </a:r>
            <a:r>
              <a:rPr lang="en-US" sz="2000" b="1" u="sng" dirty="0" smtClean="0"/>
              <a:t>197 (2) </a:t>
            </a:r>
            <a:endParaRPr lang="en-029" sz="2000" dirty="0"/>
          </a:p>
          <a:p>
            <a:pPr marL="36576" indent="0">
              <a:buNone/>
            </a:pPr>
            <a:r>
              <a:rPr lang="en-US" sz="1900" dirty="0" smtClean="0"/>
              <a:t> The </a:t>
            </a:r>
            <a:r>
              <a:rPr lang="en-US" sz="1900" dirty="0"/>
              <a:t>notice may set forth any of the following reasons, </a:t>
            </a:r>
            <a:r>
              <a:rPr lang="en-US" sz="1900" b="1" dirty="0"/>
              <a:t>and no other</a:t>
            </a:r>
            <a:r>
              <a:rPr lang="en-US" sz="1900" dirty="0"/>
              <a:t>, </a:t>
            </a:r>
            <a:r>
              <a:rPr lang="en-US" sz="1900" dirty="0" smtClean="0"/>
              <a:t>---- </a:t>
            </a:r>
            <a:endParaRPr lang="en-US" sz="1900" dirty="0"/>
          </a:p>
          <a:p>
            <a:pPr marL="493776" lvl="0" indent="-457200">
              <a:buAutoNum type="alphaLcParenBoth"/>
            </a:pPr>
            <a:r>
              <a:rPr lang="en-US" sz="1900" dirty="0" smtClean="0"/>
              <a:t>That </a:t>
            </a:r>
            <a:r>
              <a:rPr lang="en-US" sz="1900" dirty="0"/>
              <a:t>the court had no jurisdiction in the case ; provided  that it shall not competent for the Court of Appeal to entertain such reasons for appeal, unless objection to the jurisdiction of the Court has been formally taken at some time during the progress of the case and before the pronouncing of the decision. </a:t>
            </a:r>
            <a:r>
              <a:rPr lang="en-US" sz="1900" dirty="0" smtClean="0"/>
              <a:t>or</a:t>
            </a:r>
          </a:p>
          <a:p>
            <a:pPr marL="36576" lvl="0" indent="0">
              <a:buNone/>
            </a:pPr>
            <a:r>
              <a:rPr lang="en-US" sz="2000" dirty="0" smtClean="0"/>
              <a:t>(b)  That </a:t>
            </a:r>
            <a:r>
              <a:rPr lang="en-US" sz="2000" dirty="0"/>
              <a:t>the Court  exceeded its jurisdiction in the case or </a:t>
            </a:r>
            <a:endParaRPr lang="en-029" sz="2000" dirty="0"/>
          </a:p>
          <a:p>
            <a:pPr marL="36576" indent="0">
              <a:buNone/>
            </a:pPr>
            <a:endParaRPr lang="en-029" sz="2000" dirty="0"/>
          </a:p>
          <a:p>
            <a:pPr marL="36576" lvl="0" indent="0">
              <a:buNone/>
            </a:pPr>
            <a:r>
              <a:rPr lang="en-US" sz="2000" dirty="0"/>
              <a:t>(c) That the Magistrate was personally interested in the case or </a:t>
            </a:r>
            <a:endParaRPr lang="en-029" sz="2000" dirty="0"/>
          </a:p>
          <a:p>
            <a:pPr marL="36576" indent="0">
              <a:buNone/>
            </a:pPr>
            <a:endParaRPr lang="en-029" sz="2000" dirty="0"/>
          </a:p>
          <a:p>
            <a:pPr marL="36576" lvl="0" indent="0">
              <a:buNone/>
            </a:pPr>
            <a:r>
              <a:rPr lang="en-US" sz="2000" dirty="0"/>
              <a:t>(d) That the Magistrate acted corruptly or maliciously in the case;</a:t>
            </a:r>
            <a:endParaRPr lang="en-029" sz="2000" dirty="0"/>
          </a:p>
          <a:p>
            <a:pPr marL="36576" indent="0">
              <a:buNone/>
            </a:pPr>
            <a:endParaRPr lang="en-029" sz="2000" dirty="0"/>
          </a:p>
          <a:p>
            <a:pPr marL="36576" lvl="0" indent="0">
              <a:buNone/>
            </a:pPr>
            <a:r>
              <a:rPr lang="en-US" sz="2000" dirty="0"/>
              <a:t>(e) That the decision was obtained by fraud or </a:t>
            </a:r>
            <a:endParaRPr lang="en-029" sz="2000" dirty="0"/>
          </a:p>
          <a:p>
            <a:pPr marL="493776" lvl="0" indent="-457200">
              <a:buAutoNum type="alphaLcParenBoth"/>
            </a:pPr>
            <a:endParaRPr lang="en-029" sz="1900" dirty="0"/>
          </a:p>
          <a:p>
            <a:pPr marL="36576" indent="0">
              <a:buNone/>
            </a:pPr>
            <a:endParaRPr lang="en-029" sz="1900" dirty="0"/>
          </a:p>
          <a:p>
            <a:endParaRPr lang="en-029" dirty="0"/>
          </a:p>
        </p:txBody>
      </p:sp>
    </p:spTree>
    <p:extLst>
      <p:ext uri="{BB962C8B-B14F-4D97-AF65-F5344CB8AC3E}">
        <p14:creationId xmlns:p14="http://schemas.microsoft.com/office/powerpoint/2010/main" val="5426180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10600" cy="6400800"/>
          </a:xfrm>
        </p:spPr>
        <p:txBody>
          <a:bodyPr>
            <a:normAutofit lnSpcReduction="10000"/>
          </a:bodyPr>
          <a:lstStyle/>
          <a:p>
            <a:pPr marL="36576" lvl="0" indent="0">
              <a:buNone/>
            </a:pPr>
            <a:endParaRPr lang="en-029" dirty="0"/>
          </a:p>
          <a:p>
            <a:pPr marL="36576" lvl="0" indent="0">
              <a:buNone/>
            </a:pPr>
            <a:r>
              <a:rPr lang="en-029" dirty="0" smtClean="0"/>
              <a:t>(f) </a:t>
            </a:r>
            <a:r>
              <a:rPr lang="en-US" dirty="0" smtClean="0"/>
              <a:t>That </a:t>
            </a:r>
            <a:r>
              <a:rPr lang="en-US" dirty="0"/>
              <a:t>the case has already been heard  or tried and decided </a:t>
            </a:r>
            <a:r>
              <a:rPr lang="en-US" dirty="0" smtClean="0"/>
              <a:t>by, or </a:t>
            </a:r>
            <a:r>
              <a:rPr lang="en-US" dirty="0"/>
              <a:t>forms the subject of a hearing or trial pending before, some competent tribunal; or</a:t>
            </a:r>
            <a:endParaRPr lang="en-029" dirty="0"/>
          </a:p>
          <a:p>
            <a:pPr marL="36576" indent="0">
              <a:buNone/>
            </a:pPr>
            <a:endParaRPr lang="en-029" dirty="0"/>
          </a:p>
          <a:p>
            <a:pPr marL="36576" lvl="0" indent="0">
              <a:buNone/>
            </a:pPr>
            <a:r>
              <a:rPr lang="en-US" dirty="0" smtClean="0"/>
              <a:t>(g) That </a:t>
            </a:r>
            <a:r>
              <a:rPr lang="en-US" dirty="0"/>
              <a:t>illegal evidence substantially affecting the merits of the case was rejected by the Court; or</a:t>
            </a:r>
            <a:endParaRPr lang="en-029" dirty="0"/>
          </a:p>
          <a:p>
            <a:pPr marL="36576" indent="0">
              <a:buNone/>
            </a:pPr>
            <a:endParaRPr lang="en-029" dirty="0"/>
          </a:p>
          <a:p>
            <a:pPr marL="36576" lvl="0" indent="0">
              <a:buNone/>
            </a:pPr>
            <a:r>
              <a:rPr lang="en-US" dirty="0" smtClean="0"/>
              <a:t>(h) That </a:t>
            </a:r>
            <a:r>
              <a:rPr lang="en-US" dirty="0"/>
              <a:t>illegal evidence  was admitted by the Court and that there is not sufficient legal evidence to sustain the decision after rejecting such illegal evidence. </a:t>
            </a:r>
            <a:endParaRPr lang="en-029" dirty="0"/>
          </a:p>
          <a:p>
            <a:pPr marL="36576" indent="0">
              <a:buNone/>
            </a:pPr>
            <a:endParaRPr lang="en-029" dirty="0"/>
          </a:p>
        </p:txBody>
      </p:sp>
    </p:spTree>
    <p:extLst>
      <p:ext uri="{BB962C8B-B14F-4D97-AF65-F5344CB8AC3E}">
        <p14:creationId xmlns:p14="http://schemas.microsoft.com/office/powerpoint/2010/main" val="28316505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534400" cy="6324600"/>
          </a:xfrm>
        </p:spPr>
        <p:txBody>
          <a:bodyPr>
            <a:normAutofit fontScale="70000" lnSpcReduction="20000"/>
          </a:bodyPr>
          <a:lstStyle/>
          <a:p>
            <a:pPr marL="36576" lvl="0" indent="0">
              <a:buNone/>
            </a:pPr>
            <a:r>
              <a:rPr lang="en-US" dirty="0" smtClean="0"/>
              <a:t>(</a:t>
            </a:r>
            <a:r>
              <a:rPr lang="en-US" dirty="0" err="1" smtClean="0"/>
              <a:t>i</a:t>
            </a:r>
            <a:r>
              <a:rPr lang="en-US" dirty="0" smtClean="0"/>
              <a:t>) That </a:t>
            </a:r>
            <a:r>
              <a:rPr lang="en-US" dirty="0"/>
              <a:t>the decision is unreasonable or cannot be supported having regard to the evidence or </a:t>
            </a:r>
            <a:endParaRPr lang="en-029" dirty="0"/>
          </a:p>
          <a:p>
            <a:pPr marL="36576" indent="0">
              <a:buNone/>
            </a:pPr>
            <a:r>
              <a:rPr lang="en-US" dirty="0"/>
              <a:t> </a:t>
            </a:r>
            <a:endParaRPr lang="en-029" dirty="0"/>
          </a:p>
          <a:p>
            <a:pPr marL="36576" lvl="0" indent="0">
              <a:buNone/>
            </a:pPr>
            <a:r>
              <a:rPr lang="en-US" dirty="0" smtClean="0"/>
              <a:t>(j) That </a:t>
            </a:r>
            <a:r>
              <a:rPr lang="en-US" dirty="0"/>
              <a:t>the decision was erroneous in point of law; or</a:t>
            </a:r>
            <a:endParaRPr lang="en-029" dirty="0"/>
          </a:p>
          <a:p>
            <a:pPr marL="36576" indent="0">
              <a:buNone/>
            </a:pPr>
            <a:endParaRPr lang="en-029" dirty="0"/>
          </a:p>
          <a:p>
            <a:pPr marL="36576" lvl="0" indent="0">
              <a:buNone/>
            </a:pPr>
            <a:r>
              <a:rPr lang="en-US" dirty="0" smtClean="0"/>
              <a:t>(k) That </a:t>
            </a:r>
            <a:r>
              <a:rPr lang="en-US" dirty="0"/>
              <a:t>some other specific illegality, not hereinbefore mentioned, and substantially affecting the merits of the case was committed in the course of the proceedings in the </a:t>
            </a:r>
            <a:r>
              <a:rPr lang="en-US" dirty="0" smtClean="0"/>
              <a:t>case; or</a:t>
            </a:r>
            <a:endParaRPr lang="en-029" dirty="0"/>
          </a:p>
          <a:p>
            <a:pPr marL="36576" indent="0">
              <a:buNone/>
            </a:pPr>
            <a:endParaRPr lang="en-029" dirty="0"/>
          </a:p>
          <a:p>
            <a:pPr marL="36576" lvl="0" indent="0">
              <a:buNone/>
            </a:pPr>
            <a:r>
              <a:rPr lang="en-US" dirty="0" smtClean="0"/>
              <a:t>(l) That </a:t>
            </a:r>
            <a:r>
              <a:rPr lang="en-US" dirty="0"/>
              <a:t>the judgment or sentence passed was based on a wrong principle or was such that a Magistrate viewing the circumstances reasonably could not properly have so decided; or </a:t>
            </a:r>
            <a:endParaRPr lang="en-029" dirty="0"/>
          </a:p>
          <a:p>
            <a:pPr marL="36576" indent="0">
              <a:buNone/>
            </a:pPr>
            <a:endParaRPr lang="en-029" dirty="0"/>
          </a:p>
          <a:p>
            <a:pPr marL="36576" lvl="0" indent="0">
              <a:buNone/>
            </a:pPr>
            <a:r>
              <a:rPr lang="en-US" dirty="0" smtClean="0"/>
              <a:t>(m) That </a:t>
            </a:r>
            <a:r>
              <a:rPr lang="en-US" dirty="0"/>
              <a:t>the sentence imposed was unduly severe.  </a:t>
            </a:r>
            <a:endParaRPr lang="en-029" dirty="0"/>
          </a:p>
          <a:p>
            <a:pPr marL="36576" lvl="0" indent="0">
              <a:buNone/>
            </a:pPr>
            <a:endParaRPr lang="en-US" dirty="0" smtClean="0"/>
          </a:p>
          <a:p>
            <a:pPr marL="36576" lvl="0" indent="0">
              <a:buNone/>
            </a:pPr>
            <a:r>
              <a:rPr lang="en-US" dirty="0" smtClean="0"/>
              <a:t>(3) …</a:t>
            </a:r>
            <a:endParaRPr lang="en-029" dirty="0"/>
          </a:p>
          <a:p>
            <a:pPr marL="36576" indent="0">
              <a:buNone/>
            </a:pPr>
            <a:endParaRPr lang="en-029" dirty="0"/>
          </a:p>
          <a:p>
            <a:pPr marL="36576" lvl="0" indent="0">
              <a:buNone/>
            </a:pPr>
            <a:r>
              <a:rPr lang="en-US" dirty="0" smtClean="0"/>
              <a:t>(4) Where </a:t>
            </a:r>
            <a:r>
              <a:rPr lang="en-US" dirty="0"/>
              <a:t>the reason for appeal is not guilty, no particulars need to be     stated. </a:t>
            </a:r>
            <a:endParaRPr lang="en-029" dirty="0"/>
          </a:p>
        </p:txBody>
      </p:sp>
    </p:spTree>
    <p:extLst>
      <p:ext uri="{BB962C8B-B14F-4D97-AF65-F5344CB8AC3E}">
        <p14:creationId xmlns:p14="http://schemas.microsoft.com/office/powerpoint/2010/main" val="15348990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smtClean="0"/>
              <a:t>Cont’d </a:t>
            </a:r>
            <a:endParaRPr lang="en-029" dirty="0"/>
          </a:p>
        </p:txBody>
      </p:sp>
      <p:sp>
        <p:nvSpPr>
          <p:cNvPr id="3" name="Content Placeholder 2"/>
          <p:cNvSpPr>
            <a:spLocks noGrp="1"/>
          </p:cNvSpPr>
          <p:nvPr>
            <p:ph idx="1"/>
          </p:nvPr>
        </p:nvSpPr>
        <p:spPr/>
        <p:txBody>
          <a:bodyPr>
            <a:normAutofit fontScale="62500" lnSpcReduction="20000"/>
          </a:bodyPr>
          <a:lstStyle/>
          <a:p>
            <a:r>
              <a:rPr lang="en-029" sz="1800" dirty="0" smtClean="0"/>
              <a:t>Anguilla – same grounds as Antigua</a:t>
            </a:r>
          </a:p>
          <a:p>
            <a:r>
              <a:rPr lang="en-US" sz="1800" b="1" dirty="0" smtClean="0"/>
              <a:t>Grenada - Section 9-11:  Notice </a:t>
            </a:r>
            <a:r>
              <a:rPr lang="en-US" sz="1800" b="1" dirty="0"/>
              <a:t>of reasons for </a:t>
            </a:r>
            <a:r>
              <a:rPr lang="en-US" sz="1800" dirty="0"/>
              <a:t>appeal may be served either at the same time of </a:t>
            </a:r>
            <a:r>
              <a:rPr lang="en-US" sz="1800" dirty="0" smtClean="0"/>
              <a:t>giving/serving </a:t>
            </a:r>
            <a:r>
              <a:rPr lang="en-US" sz="1800" dirty="0"/>
              <a:t>the notice of appeal or at some other time and maybe </a:t>
            </a:r>
            <a:r>
              <a:rPr lang="en-US" sz="1800" dirty="0" smtClean="0"/>
              <a:t>embodied </a:t>
            </a:r>
            <a:r>
              <a:rPr lang="en-US" sz="1800" dirty="0"/>
              <a:t>in the notice of appeal when such notice is in writing or in a </a:t>
            </a:r>
            <a:r>
              <a:rPr lang="en-US" sz="1800" dirty="0" smtClean="0"/>
              <a:t>separate document.</a:t>
            </a:r>
            <a:r>
              <a:rPr lang="en-US" sz="1800" dirty="0"/>
              <a:t> </a:t>
            </a:r>
            <a:r>
              <a:rPr lang="en-US" sz="1800" dirty="0" smtClean="0"/>
              <a:t>An </a:t>
            </a:r>
            <a:r>
              <a:rPr lang="en-US" sz="1800" dirty="0"/>
              <a:t>appellant shall set forth </a:t>
            </a:r>
            <a:r>
              <a:rPr lang="en-US" sz="1800" dirty="0" smtClean="0"/>
              <a:t>reasons  </a:t>
            </a:r>
            <a:r>
              <a:rPr lang="en-US" sz="1800" dirty="0"/>
              <a:t>for appeal the </a:t>
            </a:r>
            <a:r>
              <a:rPr lang="en-US" sz="1800" dirty="0" smtClean="0"/>
              <a:t>particular matter </a:t>
            </a:r>
            <a:r>
              <a:rPr lang="en-US" sz="1800" dirty="0"/>
              <a:t>in </a:t>
            </a:r>
            <a:r>
              <a:rPr lang="en-US" sz="1800" dirty="0" smtClean="0"/>
              <a:t>which </a:t>
            </a:r>
            <a:r>
              <a:rPr lang="en-US" sz="1800" dirty="0"/>
              <a:t>he </a:t>
            </a:r>
            <a:r>
              <a:rPr lang="en-US" sz="1800" dirty="0" smtClean="0"/>
              <a:t>relies </a:t>
            </a:r>
            <a:r>
              <a:rPr lang="en-US" sz="1800" dirty="0"/>
              <a:t>or </a:t>
            </a:r>
            <a:r>
              <a:rPr lang="en-US" sz="1800" dirty="0" smtClean="0"/>
              <a:t>complains</a:t>
            </a:r>
            <a:r>
              <a:rPr lang="en-US" dirty="0" smtClean="0"/>
              <a:t>.</a:t>
            </a:r>
          </a:p>
          <a:p>
            <a:r>
              <a:rPr lang="en-US" b="1" u="sng" dirty="0" smtClean="0"/>
              <a:t>Dominica Section </a:t>
            </a:r>
            <a:r>
              <a:rPr lang="en-US" b="1" u="sng" dirty="0"/>
              <a:t>147 </a:t>
            </a:r>
            <a:r>
              <a:rPr lang="en-US" b="1" u="sng" dirty="0" smtClean="0"/>
              <a:t>-</a:t>
            </a:r>
            <a:r>
              <a:rPr lang="en-US" dirty="0"/>
              <a:t> </a:t>
            </a:r>
            <a:endParaRPr lang="en-029" dirty="0"/>
          </a:p>
          <a:p>
            <a:pPr lvl="0"/>
            <a:r>
              <a:rPr lang="en-US" dirty="0"/>
              <a:t>The appellant shall </a:t>
            </a:r>
            <a:r>
              <a:rPr lang="en-US" dirty="0" smtClean="0"/>
              <a:t>serve </a:t>
            </a:r>
            <a:r>
              <a:rPr lang="en-US" b="1" dirty="0" smtClean="0"/>
              <a:t>twenty </a:t>
            </a:r>
            <a:r>
              <a:rPr lang="en-US" b="1" dirty="0"/>
              <a:t>eight (28) </a:t>
            </a:r>
            <a:r>
              <a:rPr lang="en-US" b="1" dirty="0" smtClean="0"/>
              <a:t>days a</a:t>
            </a:r>
            <a:r>
              <a:rPr lang="en-US" dirty="0" smtClean="0"/>
              <a:t> memorandum;</a:t>
            </a:r>
          </a:p>
          <a:p>
            <a:pPr lvl="0"/>
            <a:r>
              <a:rPr lang="en-US" dirty="0" smtClean="0"/>
              <a:t>A </a:t>
            </a:r>
            <a:r>
              <a:rPr lang="en-US" dirty="0"/>
              <a:t>judge may on application extend the time for such service for any sufficient </a:t>
            </a:r>
            <a:r>
              <a:rPr lang="en-US" dirty="0" err="1" smtClean="0"/>
              <a:t>reason;An</a:t>
            </a:r>
            <a:r>
              <a:rPr lang="en-US" dirty="0" smtClean="0"/>
              <a:t> </a:t>
            </a:r>
            <a:r>
              <a:rPr lang="en-US" dirty="0"/>
              <a:t>appellant shall set forth in his reasons for appeal the particular matter on which he relies or which he complains.</a:t>
            </a:r>
            <a:endParaRPr lang="en-029" dirty="0"/>
          </a:p>
          <a:p>
            <a:pPr lvl="0"/>
            <a:r>
              <a:rPr lang="en-US" dirty="0" smtClean="0"/>
              <a:t>Reasons </a:t>
            </a:r>
            <a:r>
              <a:rPr lang="en-US" dirty="0"/>
              <a:t>for appeal may be served either at the time of giving or serving of the notice of appeal or at any time within time </a:t>
            </a:r>
            <a:r>
              <a:rPr lang="en-US" dirty="0" smtClean="0"/>
              <a:t>specified </a:t>
            </a:r>
            <a:r>
              <a:rPr lang="en-US" dirty="0"/>
              <a:t>and may be embodied in the notice of </a:t>
            </a:r>
            <a:r>
              <a:rPr lang="en-US" dirty="0" smtClean="0"/>
              <a:t>appeal in </a:t>
            </a:r>
            <a:r>
              <a:rPr lang="en-US" dirty="0"/>
              <a:t>a separate document.  </a:t>
            </a:r>
            <a:endParaRPr lang="en-029" dirty="0"/>
          </a:p>
          <a:p>
            <a:r>
              <a:rPr lang="en-US" b="1" dirty="0"/>
              <a:t> </a:t>
            </a:r>
            <a:r>
              <a:rPr lang="en-US" b="1" dirty="0" smtClean="0"/>
              <a:t>St. Kitts &amp; Nevis- </a:t>
            </a:r>
            <a:r>
              <a:rPr lang="en-US" b="1" u="sng" dirty="0"/>
              <a:t>Section </a:t>
            </a:r>
            <a:r>
              <a:rPr lang="en-US" b="1" u="sng" dirty="0" smtClean="0"/>
              <a:t>166 – same as provisions for Antigua  </a:t>
            </a:r>
            <a:endParaRPr lang="en-029" dirty="0"/>
          </a:p>
          <a:p>
            <a:r>
              <a:rPr lang="en-US" dirty="0"/>
              <a:t> </a:t>
            </a:r>
            <a:endParaRPr lang="en-029" dirty="0"/>
          </a:p>
          <a:p>
            <a:endParaRPr lang="en-029" dirty="0"/>
          </a:p>
          <a:p>
            <a:endParaRPr lang="en-029" dirty="0"/>
          </a:p>
          <a:p>
            <a:endParaRPr lang="en-029" dirty="0"/>
          </a:p>
        </p:txBody>
      </p:sp>
    </p:spTree>
    <p:extLst>
      <p:ext uri="{BB962C8B-B14F-4D97-AF65-F5344CB8AC3E}">
        <p14:creationId xmlns:p14="http://schemas.microsoft.com/office/powerpoint/2010/main" val="299095216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smtClean="0"/>
              <a:t>Cont’d </a:t>
            </a:r>
            <a:endParaRPr lang="en-029" dirty="0"/>
          </a:p>
        </p:txBody>
      </p:sp>
      <p:sp>
        <p:nvSpPr>
          <p:cNvPr id="3" name="Content Placeholder 2"/>
          <p:cNvSpPr>
            <a:spLocks noGrp="1"/>
          </p:cNvSpPr>
          <p:nvPr>
            <p:ph idx="1"/>
          </p:nvPr>
        </p:nvSpPr>
        <p:spPr>
          <a:xfrm>
            <a:off x="533400" y="1752600"/>
            <a:ext cx="7467600" cy="4525963"/>
          </a:xfrm>
        </p:spPr>
        <p:txBody>
          <a:bodyPr>
            <a:noAutofit/>
          </a:bodyPr>
          <a:lstStyle/>
          <a:p>
            <a:r>
              <a:rPr lang="en-US" sz="1600" dirty="0" smtClean="0"/>
              <a:t>St. Lucia  Section </a:t>
            </a:r>
            <a:r>
              <a:rPr lang="en-US" sz="1600" dirty="0"/>
              <a:t>727 – </a:t>
            </a:r>
            <a:r>
              <a:rPr lang="en-US" sz="1600" b="1" dirty="0"/>
              <a:t>The Appellant</a:t>
            </a:r>
            <a:r>
              <a:rPr lang="en-US" sz="1600" dirty="0"/>
              <a:t> shall serve </a:t>
            </a:r>
            <a:r>
              <a:rPr lang="en-US" sz="1600" dirty="0" smtClean="0"/>
              <a:t>within </a:t>
            </a:r>
            <a:r>
              <a:rPr lang="en-US" sz="1600" dirty="0"/>
              <a:t>twenty-one (21) days after the decision of the Court, notice in writing of the grounds </a:t>
            </a:r>
            <a:r>
              <a:rPr lang="en-US" sz="1600" dirty="0" smtClean="0"/>
              <a:t>of  appeal</a:t>
            </a:r>
            <a:r>
              <a:rPr lang="en-US" sz="1600" dirty="0"/>
              <a:t>;</a:t>
            </a:r>
            <a:r>
              <a:rPr lang="en-US" sz="1600" dirty="0" smtClean="0"/>
              <a:t> </a:t>
            </a:r>
            <a:r>
              <a:rPr lang="en-US" sz="1600" dirty="0"/>
              <a:t>grounds may be served either at the time of giving or serving the Notice of Appeal, or within twenty-one (21) days of the decision of the Court, or embodied in the written Notice of Appeal or in a separate document to him. </a:t>
            </a:r>
            <a:r>
              <a:rPr lang="en-US" sz="1600" dirty="0" smtClean="0"/>
              <a:t>Where </a:t>
            </a:r>
            <a:r>
              <a:rPr lang="en-US" sz="1600" dirty="0"/>
              <a:t>the Appellant is an inmate, a</a:t>
            </a:r>
            <a:r>
              <a:rPr lang="en-US" sz="1600" b="1" dirty="0"/>
              <a:t> Correctional Officer</a:t>
            </a:r>
            <a:r>
              <a:rPr lang="en-US" sz="1600" dirty="0"/>
              <a:t> shall cause a written notice of the Grounds for Appeal if communicated to him </a:t>
            </a:r>
            <a:r>
              <a:rPr lang="en-US" sz="1600" dirty="0" smtClean="0"/>
              <a:t>to be served.</a:t>
            </a:r>
            <a:r>
              <a:rPr lang="en-US" sz="1600" b="1" dirty="0" smtClean="0"/>
              <a:t>  </a:t>
            </a:r>
            <a:endParaRPr lang="en-029" sz="1600" dirty="0"/>
          </a:p>
          <a:p>
            <a:r>
              <a:rPr lang="en-US" sz="1600" dirty="0"/>
              <a:t>Section 732 – Where no specific grounds of appeal have been served, the following general grounds of appeal shall be presumed with respect to an appellant –  </a:t>
            </a:r>
            <a:r>
              <a:rPr lang="en-US" sz="1600" b="1" dirty="0" smtClean="0"/>
              <a:t>who </a:t>
            </a:r>
            <a:r>
              <a:rPr lang="en-US" sz="1600" b="1" dirty="0"/>
              <a:t>is a </a:t>
            </a:r>
            <a:r>
              <a:rPr lang="en-US" sz="1600" b="1" dirty="0" smtClean="0"/>
              <a:t>Defendant-</a:t>
            </a:r>
            <a:r>
              <a:rPr lang="en-US" sz="1600" dirty="0" smtClean="0"/>
              <a:t> </a:t>
            </a:r>
            <a:r>
              <a:rPr lang="en-US" sz="1600" dirty="0"/>
              <a:t>is not guilty of the </a:t>
            </a:r>
            <a:r>
              <a:rPr lang="en-US" sz="1600" dirty="0" smtClean="0"/>
              <a:t>offence; </a:t>
            </a:r>
            <a:r>
              <a:rPr lang="en-US" sz="1600" dirty="0"/>
              <a:t>the decision is not altogether supported by the </a:t>
            </a:r>
            <a:r>
              <a:rPr lang="en-US" sz="1600" dirty="0" smtClean="0"/>
              <a:t>evidence; </a:t>
            </a:r>
            <a:r>
              <a:rPr lang="en-US" sz="1600" dirty="0"/>
              <a:t>the punishment is excessive</a:t>
            </a:r>
            <a:endParaRPr lang="en-029" sz="1600" dirty="0"/>
          </a:p>
          <a:p>
            <a:r>
              <a:rPr lang="en-US" sz="1600" dirty="0"/>
              <a:t> </a:t>
            </a:r>
            <a:r>
              <a:rPr lang="en-US" sz="1600" b="1" dirty="0" smtClean="0"/>
              <a:t>who </a:t>
            </a:r>
            <a:r>
              <a:rPr lang="en-US" sz="1600" b="1" dirty="0"/>
              <a:t>is a </a:t>
            </a:r>
            <a:r>
              <a:rPr lang="en-US" sz="1600" b="1" dirty="0" smtClean="0"/>
              <a:t>Complainant- </a:t>
            </a:r>
            <a:r>
              <a:rPr lang="en-US" sz="1600" dirty="0" smtClean="0"/>
              <a:t>that </a:t>
            </a:r>
            <a:r>
              <a:rPr lang="en-US" sz="1600" dirty="0"/>
              <a:t>the defendant committed the offence with which he </a:t>
            </a:r>
            <a:r>
              <a:rPr lang="en-US" sz="1600" dirty="0" smtClean="0"/>
              <a:t> </a:t>
            </a:r>
            <a:r>
              <a:rPr lang="en-US" sz="1600" dirty="0"/>
              <a:t>is </a:t>
            </a:r>
            <a:r>
              <a:rPr lang="en-US" sz="1600" dirty="0" smtClean="0"/>
              <a:t>charged; </a:t>
            </a:r>
            <a:r>
              <a:rPr lang="en-US" sz="1600" dirty="0"/>
              <a:t>the dismissal of the complaint is not altogether supported by the </a:t>
            </a:r>
            <a:r>
              <a:rPr lang="en-US" sz="1600" dirty="0" err="1" smtClean="0"/>
              <a:t>evidence;order</a:t>
            </a:r>
            <a:r>
              <a:rPr lang="en-US" sz="1600" dirty="0" smtClean="0"/>
              <a:t> </a:t>
            </a:r>
            <a:r>
              <a:rPr lang="en-US" sz="1600" dirty="0"/>
              <a:t>made against </a:t>
            </a:r>
            <a:r>
              <a:rPr lang="en-US" sz="1600" dirty="0" smtClean="0"/>
              <a:t>him </a:t>
            </a:r>
            <a:r>
              <a:rPr lang="en-US" sz="1600" dirty="0"/>
              <a:t>is not warranted by the evidence </a:t>
            </a:r>
            <a:endParaRPr lang="en-US" sz="1600" dirty="0" smtClean="0"/>
          </a:p>
          <a:p>
            <a:r>
              <a:rPr lang="en-US" sz="1600" dirty="0" smtClean="0"/>
              <a:t>Tortola- same as Antigua </a:t>
            </a:r>
          </a:p>
          <a:p>
            <a:endParaRPr lang="en-029" sz="1600" dirty="0"/>
          </a:p>
          <a:p>
            <a:r>
              <a:rPr lang="en-US" sz="1600" dirty="0"/>
              <a:t> </a:t>
            </a:r>
            <a:endParaRPr lang="en-029" sz="1600" dirty="0"/>
          </a:p>
          <a:p>
            <a:endParaRPr lang="en-029" sz="1600" dirty="0"/>
          </a:p>
        </p:txBody>
      </p:sp>
    </p:spTree>
    <p:extLst>
      <p:ext uri="{BB962C8B-B14F-4D97-AF65-F5344CB8AC3E}">
        <p14:creationId xmlns:p14="http://schemas.microsoft.com/office/powerpoint/2010/main" val="33699464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686800" cy="6248400"/>
          </a:xfrm>
        </p:spPr>
        <p:txBody>
          <a:bodyPr>
            <a:normAutofit/>
          </a:bodyPr>
          <a:lstStyle/>
          <a:p>
            <a:pPr marL="36576" indent="0">
              <a:buNone/>
            </a:pPr>
            <a:r>
              <a:rPr lang="en-US" b="1" u="sng" dirty="0"/>
              <a:t>Service of Notice of Appeal </a:t>
            </a:r>
            <a:endParaRPr lang="en-029" dirty="0"/>
          </a:p>
          <a:p>
            <a:pPr marL="36576" indent="0">
              <a:buNone/>
            </a:pPr>
            <a:endParaRPr lang="en-029" dirty="0"/>
          </a:p>
          <a:p>
            <a:pPr marL="36576" indent="0">
              <a:buNone/>
            </a:pPr>
            <a:r>
              <a:rPr lang="en-US" b="1" u="sng" dirty="0"/>
              <a:t>Section 171 </a:t>
            </a:r>
            <a:endParaRPr lang="en-029" dirty="0"/>
          </a:p>
          <a:p>
            <a:pPr marL="36576" indent="0">
              <a:buNone/>
            </a:pPr>
            <a:r>
              <a:rPr lang="en-US" b="1" dirty="0"/>
              <a:t> </a:t>
            </a:r>
            <a:endParaRPr lang="en-029" dirty="0"/>
          </a:p>
          <a:p>
            <a:pPr marL="36576" lvl="0" indent="0">
              <a:buNone/>
            </a:pPr>
            <a:r>
              <a:rPr lang="en-US" dirty="0"/>
              <a:t>Every Notice shall be in writing signed by the appellant, his or her  counsel or solicitor.</a:t>
            </a:r>
            <a:endParaRPr lang="en-029" dirty="0"/>
          </a:p>
          <a:p>
            <a:pPr marL="36576" indent="0">
              <a:buNone/>
            </a:pPr>
            <a:r>
              <a:rPr lang="en-US" dirty="0"/>
              <a:t> </a:t>
            </a:r>
            <a:endParaRPr lang="en-029" dirty="0"/>
          </a:p>
          <a:p>
            <a:pPr marL="36576" lvl="0" indent="0">
              <a:buNone/>
            </a:pPr>
            <a:r>
              <a:rPr lang="en-US" dirty="0"/>
              <a:t>The Notice may be transmitted as a registered letter through the post and shall be deemed to have been served at the time it would have been delivered in the ordinary course of the post</a:t>
            </a:r>
            <a:r>
              <a:rPr lang="en-US" dirty="0" smtClean="0"/>
              <a:t>.</a:t>
            </a:r>
            <a:r>
              <a:rPr lang="en-US" dirty="0"/>
              <a:t> </a:t>
            </a:r>
            <a:endParaRPr lang="en-029" dirty="0"/>
          </a:p>
          <a:p>
            <a:pPr marL="36576" indent="0">
              <a:buNone/>
            </a:pPr>
            <a:endParaRPr lang="en-029" dirty="0"/>
          </a:p>
        </p:txBody>
      </p:sp>
    </p:spTree>
    <p:extLst>
      <p:ext uri="{BB962C8B-B14F-4D97-AF65-F5344CB8AC3E}">
        <p14:creationId xmlns:p14="http://schemas.microsoft.com/office/powerpoint/2010/main" val="48790266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10600" cy="6400800"/>
          </a:xfrm>
        </p:spPr>
        <p:txBody>
          <a:bodyPr>
            <a:normAutofit fontScale="92500" lnSpcReduction="20000"/>
          </a:bodyPr>
          <a:lstStyle/>
          <a:p>
            <a:pPr marL="36576" indent="0">
              <a:buNone/>
            </a:pPr>
            <a:r>
              <a:rPr lang="en-US" b="1" u="sng" dirty="0"/>
              <a:t>Role of the Magistrate in an Appeal  </a:t>
            </a:r>
            <a:endParaRPr lang="en-029" dirty="0"/>
          </a:p>
          <a:p>
            <a:pPr marL="36576" indent="0">
              <a:buNone/>
            </a:pPr>
            <a:endParaRPr lang="en-029" dirty="0"/>
          </a:p>
          <a:p>
            <a:pPr marL="36576" indent="0">
              <a:buNone/>
            </a:pPr>
            <a:r>
              <a:rPr lang="en-US" b="1" u="sng" dirty="0"/>
              <a:t>Recognizance </a:t>
            </a:r>
            <a:endParaRPr lang="en-029" dirty="0"/>
          </a:p>
          <a:p>
            <a:pPr marL="36576" indent="0">
              <a:buNone/>
            </a:pPr>
            <a:r>
              <a:rPr lang="en-US" b="1" dirty="0"/>
              <a:t> </a:t>
            </a:r>
            <a:r>
              <a:rPr lang="en-US" sz="2800" b="1" u="sng" dirty="0" smtClean="0"/>
              <a:t>Section </a:t>
            </a:r>
            <a:r>
              <a:rPr lang="en-US" sz="2800" b="1" u="sng" dirty="0"/>
              <a:t>172 </a:t>
            </a:r>
            <a:endParaRPr lang="en-029" sz="2800" dirty="0"/>
          </a:p>
          <a:p>
            <a:pPr marL="36576" indent="0">
              <a:buNone/>
            </a:pPr>
            <a:r>
              <a:rPr lang="en-US" sz="2800" dirty="0"/>
              <a:t> </a:t>
            </a:r>
            <a:r>
              <a:rPr lang="en-US" sz="2800" dirty="0" smtClean="0"/>
              <a:t>The </a:t>
            </a:r>
            <a:r>
              <a:rPr lang="en-US" sz="2800" dirty="0"/>
              <a:t>appellant shall </a:t>
            </a:r>
            <a:r>
              <a:rPr lang="en-US" sz="2800" b="1" dirty="0"/>
              <a:t>within three (3) days </a:t>
            </a:r>
            <a:r>
              <a:rPr lang="en-US" sz="2800" dirty="0"/>
              <a:t>after the day on which he or she served notice of his or her notice of intention to appeal, enter into a recognizance before a Magistrate with or without sureties as the Magistrate may direct </a:t>
            </a:r>
            <a:r>
              <a:rPr lang="en-US" sz="2800" b="1" i="1" dirty="0"/>
              <a:t>conditioned to appear before the Court of Appeal and to try the appeal and to abide the judgment of the Court of Appeal and to pay such costs as may be awarded by the said Court.</a:t>
            </a:r>
            <a:endParaRPr lang="en-029" sz="2800" dirty="0"/>
          </a:p>
          <a:p>
            <a:pPr marL="36576" indent="0">
              <a:buNone/>
            </a:pPr>
            <a:endParaRPr lang="en-029" sz="2800" dirty="0"/>
          </a:p>
          <a:p>
            <a:pPr marL="36576" indent="0">
              <a:buNone/>
            </a:pPr>
            <a:r>
              <a:rPr lang="en-US" sz="2800" b="1" i="1" dirty="0"/>
              <a:t>If the Magistrate thinks it expedient he or she may instead of entering into recognizances give such other security by payment of money into Court or otherwise as the Magistrate deems sufficient</a:t>
            </a:r>
            <a:r>
              <a:rPr lang="en-US" b="1" i="1" dirty="0"/>
              <a:t>.  </a:t>
            </a:r>
            <a:endParaRPr lang="en-US" b="1" i="1" dirty="0" smtClean="0"/>
          </a:p>
          <a:p>
            <a:pPr marL="36576" indent="0">
              <a:buNone/>
            </a:pPr>
            <a:endParaRPr lang="en-029" dirty="0"/>
          </a:p>
          <a:p>
            <a:pPr marL="36576" indent="0">
              <a:buNone/>
            </a:pPr>
            <a:endParaRPr lang="en-029" dirty="0"/>
          </a:p>
        </p:txBody>
      </p:sp>
    </p:spTree>
    <p:extLst>
      <p:ext uri="{BB962C8B-B14F-4D97-AF65-F5344CB8AC3E}">
        <p14:creationId xmlns:p14="http://schemas.microsoft.com/office/powerpoint/2010/main" val="9963177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smtClean="0"/>
              <a:t>Recognisance Cont’d</a:t>
            </a:r>
            <a:endParaRPr lang="en-029" dirty="0"/>
          </a:p>
        </p:txBody>
      </p:sp>
      <p:sp>
        <p:nvSpPr>
          <p:cNvPr id="3" name="Content Placeholder 2"/>
          <p:cNvSpPr>
            <a:spLocks noGrp="1"/>
          </p:cNvSpPr>
          <p:nvPr>
            <p:ph idx="1"/>
          </p:nvPr>
        </p:nvSpPr>
        <p:spPr/>
        <p:txBody>
          <a:bodyPr>
            <a:normAutofit fontScale="25000" lnSpcReduction="20000"/>
          </a:bodyPr>
          <a:lstStyle/>
          <a:p>
            <a:r>
              <a:rPr lang="en-029" dirty="0" smtClean="0"/>
              <a:t>Anguilla-</a:t>
            </a:r>
            <a:r>
              <a:rPr lang="en-US" b="1" dirty="0" smtClean="0"/>
              <a:t>Section </a:t>
            </a:r>
            <a:r>
              <a:rPr lang="en-US" b="1" dirty="0"/>
              <a:t>199 – same </a:t>
            </a:r>
          </a:p>
          <a:p>
            <a:r>
              <a:rPr lang="en-US" sz="4800" b="1" dirty="0"/>
              <a:t>Dominica </a:t>
            </a:r>
            <a:r>
              <a:rPr lang="en-US" sz="4800" b="1" dirty="0" smtClean="0"/>
              <a:t>-</a:t>
            </a:r>
            <a:r>
              <a:rPr lang="en-US" sz="4800" b="1" u="sng" dirty="0"/>
              <a:t>Section 145 </a:t>
            </a:r>
            <a:r>
              <a:rPr lang="en-US" sz="4800" dirty="0" smtClean="0"/>
              <a:t>The </a:t>
            </a:r>
            <a:r>
              <a:rPr lang="en-US" sz="4800" dirty="0"/>
              <a:t>appellant shall enter into recognizance </a:t>
            </a:r>
            <a:r>
              <a:rPr lang="en-US" sz="4800" b="1" dirty="0"/>
              <a:t>within fourteen (14) days</a:t>
            </a:r>
            <a:r>
              <a:rPr lang="en-US" sz="4800" dirty="0"/>
              <a:t> after the judgment appealed against is pronounced before </a:t>
            </a:r>
            <a:r>
              <a:rPr lang="en-US" sz="4800" b="1" dirty="0"/>
              <a:t>the</a:t>
            </a:r>
            <a:r>
              <a:rPr lang="en-US" sz="4800" dirty="0"/>
              <a:t> Magistrate with or without sureties  </a:t>
            </a:r>
            <a:endParaRPr lang="en-029" sz="4800" dirty="0"/>
          </a:p>
          <a:p>
            <a:pPr lvl="0"/>
            <a:endParaRPr lang="en-US" sz="4800" dirty="0" smtClean="0"/>
          </a:p>
          <a:p>
            <a:pPr lvl="0"/>
            <a:r>
              <a:rPr lang="en-US" sz="4800" dirty="0" smtClean="0"/>
              <a:t>Magistrate </a:t>
            </a:r>
            <a:r>
              <a:rPr lang="en-US" sz="4800" dirty="0"/>
              <a:t>thinks it expedient he or she may instead of entering into recognizances give such other security by deposit  of money with the Magistrate or otherwise   </a:t>
            </a:r>
            <a:endParaRPr lang="en-029" sz="4800" dirty="0"/>
          </a:p>
          <a:p>
            <a:pPr lvl="0"/>
            <a:r>
              <a:rPr lang="en-US" sz="4800" dirty="0"/>
              <a:t>The Magistrate shall </a:t>
            </a:r>
            <a:r>
              <a:rPr lang="en-US" sz="4800" b="1" dirty="0"/>
              <a:t>without undue delay </a:t>
            </a:r>
            <a:r>
              <a:rPr lang="en-US" sz="4800" dirty="0"/>
              <a:t>transmit to the Registrar of the High Court all papers relating to the appeal.  </a:t>
            </a:r>
            <a:endParaRPr lang="en-029" sz="4800" dirty="0"/>
          </a:p>
          <a:p>
            <a:pPr lvl="0"/>
            <a:r>
              <a:rPr lang="en-US" sz="4800" dirty="0"/>
              <a:t>When the State is the appellant it is sufficient for the officer acting on behalf of the state to give notice in writing to the Magistrate and to the other part without entering into a recognizance. </a:t>
            </a:r>
            <a:endParaRPr lang="en-029" sz="4800" dirty="0"/>
          </a:p>
          <a:p>
            <a:r>
              <a:rPr lang="en-US" sz="4800" dirty="0"/>
              <a:t> </a:t>
            </a:r>
            <a:endParaRPr lang="en-029" sz="4800" dirty="0"/>
          </a:p>
          <a:p>
            <a:r>
              <a:rPr lang="en-US" sz="4800" dirty="0"/>
              <a:t> </a:t>
            </a:r>
            <a:r>
              <a:rPr lang="en-US" sz="4800" b="1" u="sng" dirty="0" smtClean="0"/>
              <a:t>Section145(2</a:t>
            </a:r>
            <a:r>
              <a:rPr lang="en-US" sz="4800" b="1" u="sng" dirty="0"/>
              <a:t>) </a:t>
            </a:r>
            <a:r>
              <a:rPr lang="en-US" sz="4800" dirty="0" smtClean="0"/>
              <a:t>:A </a:t>
            </a:r>
            <a:r>
              <a:rPr lang="en-US" sz="4800" dirty="0"/>
              <a:t>defendant who, being committed to prison on a Magistrate’s conviction or Order, who has given notice of appeal and is unable to find the necessary surety or sureties or give such other security may prosecute his appeal without entering into a recognizance provide he remains in custody pending the hearing of the appeal. In such case the Magistrate shall, by warrant direct the appellant be detained in custody accordingly, and shall in the warrant intimate to the officer in charge of Prison Discipline that the notice of appeal  has been given</a:t>
            </a:r>
            <a:r>
              <a:rPr lang="en-US" sz="4800" dirty="0" smtClean="0"/>
              <a:t>.</a:t>
            </a:r>
            <a:r>
              <a:rPr lang="en-US" sz="4800" dirty="0"/>
              <a:t> </a:t>
            </a:r>
            <a:endParaRPr lang="en-029" sz="4800" dirty="0"/>
          </a:p>
          <a:p>
            <a:pPr lvl="0"/>
            <a:r>
              <a:rPr lang="en-US" sz="4800" dirty="0"/>
              <a:t>The appellant in such a case be detained in custody and may be taken without any fresh order or warrant in the custody of a constable to the Court to attend the hearing of his appeal.</a:t>
            </a:r>
            <a:endParaRPr lang="en-029" sz="4800" dirty="0"/>
          </a:p>
          <a:p>
            <a:r>
              <a:rPr lang="en-US" sz="4800" dirty="0"/>
              <a:t> </a:t>
            </a:r>
            <a:endParaRPr lang="en-029" sz="4800" dirty="0"/>
          </a:p>
          <a:p>
            <a:pPr lvl="0"/>
            <a:r>
              <a:rPr lang="en-US" sz="4800" dirty="0"/>
              <a:t>The Magistrate shall, when the appellant is detained in custody, transmit to the Registrar </a:t>
            </a:r>
            <a:r>
              <a:rPr lang="en-US" sz="4800" b="1" dirty="0"/>
              <a:t>without undue delay </a:t>
            </a:r>
            <a:r>
              <a:rPr lang="en-US" sz="4800" dirty="0"/>
              <a:t>a copy of the proceedings in which judgment has been appealed against. </a:t>
            </a:r>
            <a:endParaRPr lang="en-029" sz="4800" dirty="0"/>
          </a:p>
          <a:p>
            <a:r>
              <a:rPr lang="en-US" sz="4800" dirty="0"/>
              <a:t> </a:t>
            </a:r>
            <a:endParaRPr lang="en-029" sz="4800" dirty="0"/>
          </a:p>
          <a:p>
            <a:pPr lvl="0"/>
            <a:r>
              <a:rPr lang="en-US" sz="4800" dirty="0" smtClean="0"/>
              <a:t>an </a:t>
            </a:r>
            <a:r>
              <a:rPr lang="en-US" sz="4800" dirty="0"/>
              <a:t>appellant may at any time before his appeal is heard enter into a recognizance or give such other security and thereupon he shall be liberated unless he is custody in respect of any other charge or matter.  </a:t>
            </a:r>
            <a:endParaRPr lang="en-029" sz="4800" dirty="0"/>
          </a:p>
          <a:p>
            <a:endParaRPr lang="en-029" sz="4800" dirty="0"/>
          </a:p>
        </p:txBody>
      </p:sp>
    </p:spTree>
    <p:extLst>
      <p:ext uri="{BB962C8B-B14F-4D97-AF65-F5344CB8AC3E}">
        <p14:creationId xmlns:p14="http://schemas.microsoft.com/office/powerpoint/2010/main" val="177812706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smtClean="0"/>
              <a:t>Recognisance Cont’d. </a:t>
            </a:r>
            <a:endParaRPr lang="en-029" dirty="0"/>
          </a:p>
        </p:txBody>
      </p:sp>
      <p:sp>
        <p:nvSpPr>
          <p:cNvPr id="3" name="Content Placeholder 2"/>
          <p:cNvSpPr>
            <a:spLocks noGrp="1"/>
          </p:cNvSpPr>
          <p:nvPr>
            <p:ph idx="1"/>
          </p:nvPr>
        </p:nvSpPr>
        <p:spPr/>
        <p:txBody>
          <a:bodyPr>
            <a:normAutofit fontScale="25000" lnSpcReduction="20000"/>
          </a:bodyPr>
          <a:lstStyle/>
          <a:p>
            <a:r>
              <a:rPr lang="en-029" sz="7200" dirty="0" smtClean="0"/>
              <a:t>Grenada- </a:t>
            </a:r>
            <a:r>
              <a:rPr lang="en-US" sz="7200" b="1" dirty="0"/>
              <a:t>Section </a:t>
            </a:r>
            <a:r>
              <a:rPr lang="en-US" sz="7200" b="1" dirty="0" smtClean="0"/>
              <a:t>5-7 ;</a:t>
            </a:r>
            <a:endParaRPr lang="en-029" sz="4800" dirty="0"/>
          </a:p>
          <a:p>
            <a:pPr lvl="0"/>
            <a:r>
              <a:rPr lang="en-US" sz="4800" b="1" dirty="0"/>
              <a:t> </a:t>
            </a:r>
            <a:r>
              <a:rPr lang="en-US" sz="4800" dirty="0"/>
              <a:t>The appellant</a:t>
            </a:r>
            <a:r>
              <a:rPr lang="en-US" sz="4800" b="1" dirty="0"/>
              <a:t> </a:t>
            </a:r>
            <a:r>
              <a:rPr lang="en-US" sz="4800" dirty="0"/>
              <a:t>shall also, </a:t>
            </a:r>
            <a:r>
              <a:rPr lang="en-US" sz="4800" b="1" dirty="0"/>
              <a:t>within 14 days </a:t>
            </a:r>
            <a:r>
              <a:rPr lang="en-US" sz="4800" dirty="0"/>
              <a:t>after the judgment appealed against is pronounced enter into recognizance before the magistrate with or without sureties in the discretion of the Magistrate, conditioned  for the due prosecution of the appeal </a:t>
            </a:r>
            <a:r>
              <a:rPr lang="en-US" sz="4800" dirty="0" smtClean="0"/>
              <a:t>; may instead give </a:t>
            </a:r>
            <a:r>
              <a:rPr lang="en-US" sz="4800" dirty="0"/>
              <a:t>such other security by deposit of money with the Magistrate or otherwise as the Magistrate deems sufficient. </a:t>
            </a:r>
            <a:endParaRPr lang="en-029" sz="4800" dirty="0"/>
          </a:p>
          <a:p>
            <a:pPr lvl="0"/>
            <a:r>
              <a:rPr lang="en-US" sz="4800" dirty="0"/>
              <a:t>Where the Crown is the appellant, it shall be sufficient to give notice in writing to the Magistrate and to other party without entering into </a:t>
            </a:r>
            <a:r>
              <a:rPr lang="en-US" sz="4800" dirty="0" err="1" smtClean="0"/>
              <a:t>recognizance;If</a:t>
            </a:r>
            <a:r>
              <a:rPr lang="en-US" sz="4800" dirty="0" smtClean="0"/>
              <a:t> </a:t>
            </a:r>
            <a:r>
              <a:rPr lang="en-US" sz="4800" dirty="0"/>
              <a:t>the crown fails to prosecute the appeal to a final determination, the other party shall be entitled to recover his/her costs of appeal from the Crown on production of a taxed bill of costs signed by the Registrar.</a:t>
            </a:r>
            <a:endParaRPr lang="en-029" sz="4800" dirty="0"/>
          </a:p>
          <a:p>
            <a:r>
              <a:rPr lang="en-US" sz="4800" dirty="0"/>
              <a:t> </a:t>
            </a:r>
            <a:endParaRPr lang="en-029" sz="4800" dirty="0"/>
          </a:p>
          <a:p>
            <a:pPr lvl="0"/>
            <a:r>
              <a:rPr lang="en-US" sz="4800" dirty="0" smtClean="0"/>
              <a:t>A </a:t>
            </a:r>
            <a:r>
              <a:rPr lang="en-US" sz="4800" dirty="0"/>
              <a:t>defendant  who, on being committed to prison on a Magistrate’s conviction or order, who gives notice of appeal and is unable to find the necessary surety(</a:t>
            </a:r>
            <a:r>
              <a:rPr lang="en-US" sz="4800" dirty="0" err="1"/>
              <a:t>ies</a:t>
            </a:r>
            <a:r>
              <a:rPr lang="en-US" sz="4800" dirty="0"/>
              <a:t>) may prosecute  his appeal without entering into recognizance ; provided  </a:t>
            </a:r>
            <a:r>
              <a:rPr lang="en-US" sz="4800" dirty="0" smtClean="0"/>
              <a:t>he </a:t>
            </a:r>
            <a:r>
              <a:rPr lang="en-US" sz="4800" dirty="0"/>
              <a:t>remains in custody pending the hearing of the appeal </a:t>
            </a:r>
            <a:endParaRPr lang="en-029" sz="4800" dirty="0"/>
          </a:p>
          <a:p>
            <a:r>
              <a:rPr lang="en-US" sz="4800" dirty="0"/>
              <a:t>In such a case  the Magistrate shall by warrant direct the appellant to be detained in custody and shall intimate to the Commissioner of Prisons that notice has been given of appeal. </a:t>
            </a:r>
            <a:endParaRPr lang="en-029" sz="4800" dirty="0"/>
          </a:p>
          <a:p>
            <a:pPr lvl="0"/>
            <a:r>
              <a:rPr lang="en-US" sz="4800" dirty="0"/>
              <a:t>The appellant shall in such a case be detained in custody  and may be taken without fresh any order or warrant in custody by a constable to the Court  to attend the hearing of his appeal </a:t>
            </a:r>
            <a:endParaRPr lang="en-029" sz="4800" dirty="0"/>
          </a:p>
          <a:p>
            <a:pPr lvl="0"/>
            <a:r>
              <a:rPr lang="en-US" sz="4800" dirty="0"/>
              <a:t>The Magistrate shall, when the appellant is detained in custody, transmit to the Registrar </a:t>
            </a:r>
            <a:r>
              <a:rPr lang="en-US" sz="4800" b="1" dirty="0"/>
              <a:t>within 3 days </a:t>
            </a:r>
            <a:r>
              <a:rPr lang="en-US" sz="4800" dirty="0"/>
              <a:t>  of the judgment a copy of the proceedings in which the judgment has been appealed against. </a:t>
            </a:r>
            <a:endParaRPr lang="en-029" sz="4800" dirty="0"/>
          </a:p>
          <a:p>
            <a:pPr lvl="0"/>
            <a:r>
              <a:rPr lang="en-US" sz="4800" dirty="0"/>
              <a:t>The court shall hear and determine with all possible dispatch any appeal in which the appellant is detained in custody. </a:t>
            </a:r>
            <a:endParaRPr lang="en-029" sz="4800" dirty="0"/>
          </a:p>
          <a:p>
            <a:pPr lvl="0"/>
            <a:r>
              <a:rPr lang="en-US" sz="4800" dirty="0"/>
              <a:t>Notwithstanding, an appellant may at any time before the appeal is heard, enter into a recognizance or give such security and thereupon  may be released unless he/she is in custody in respect of any other charge/matter.</a:t>
            </a:r>
            <a:endParaRPr lang="en-029" sz="4800" dirty="0"/>
          </a:p>
          <a:p>
            <a:endParaRPr lang="en-029" sz="4800" dirty="0" smtClean="0"/>
          </a:p>
          <a:p>
            <a:r>
              <a:rPr lang="en-029" sz="4800" dirty="0" smtClean="0"/>
              <a:t>St. Kitts &amp; Nevis - </a:t>
            </a:r>
            <a:r>
              <a:rPr lang="en-US" sz="4800" b="1" u="sng" dirty="0"/>
              <a:t>Section 168 </a:t>
            </a:r>
            <a:r>
              <a:rPr lang="en-US" sz="4800" b="1" u="sng" dirty="0" smtClean="0"/>
              <a:t>-</a:t>
            </a:r>
            <a:r>
              <a:rPr lang="en-US" sz="4800" dirty="0" smtClean="0"/>
              <a:t>The </a:t>
            </a:r>
            <a:r>
              <a:rPr lang="en-US" sz="4800" dirty="0"/>
              <a:t>appellant shall </a:t>
            </a:r>
            <a:r>
              <a:rPr lang="en-US" sz="4800" b="1" dirty="0"/>
              <a:t>within three (3) days</a:t>
            </a:r>
            <a:r>
              <a:rPr lang="en-US" sz="4800" dirty="0"/>
              <a:t> after the day on which he or she served notice of his or her notice of intention to appeal, enter into a recognizance before a Magistrate with or without </a:t>
            </a:r>
            <a:r>
              <a:rPr lang="en-US" sz="4800" dirty="0" smtClean="0"/>
              <a:t>sureties  or by payment of money into court or other means;  such other security   </a:t>
            </a:r>
            <a:r>
              <a:rPr lang="en-US" sz="4800" dirty="0"/>
              <a:t>instead of entering into </a:t>
            </a:r>
            <a:r>
              <a:rPr lang="en-US" sz="4800" dirty="0" smtClean="0"/>
              <a:t>recognizances</a:t>
            </a:r>
          </a:p>
          <a:p>
            <a:endParaRPr lang="en-US" sz="4800" dirty="0"/>
          </a:p>
          <a:p>
            <a:endParaRPr lang="en-029" sz="4800" dirty="0"/>
          </a:p>
        </p:txBody>
      </p:sp>
    </p:spTree>
    <p:extLst>
      <p:ext uri="{BB962C8B-B14F-4D97-AF65-F5344CB8AC3E}">
        <p14:creationId xmlns:p14="http://schemas.microsoft.com/office/powerpoint/2010/main" val="246876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457200"/>
            <a:ext cx="8382000" cy="6172200"/>
          </a:xfrm>
        </p:spPr>
        <p:txBody>
          <a:bodyPr>
            <a:noAutofit/>
          </a:bodyPr>
          <a:lstStyle/>
          <a:p>
            <a:pPr marL="36576" indent="0">
              <a:buNone/>
            </a:pPr>
            <a:r>
              <a:rPr lang="en-US" sz="2800" b="1" u="sng" dirty="0" smtClean="0"/>
              <a:t>INTRODUCTION</a:t>
            </a:r>
          </a:p>
          <a:p>
            <a:pPr marL="36576" indent="0">
              <a:buNone/>
            </a:pPr>
            <a:endParaRPr lang="en-US" sz="1000" dirty="0"/>
          </a:p>
          <a:p>
            <a:pPr marL="36576" indent="0">
              <a:buNone/>
            </a:pPr>
            <a:r>
              <a:rPr lang="en-US" sz="2800" dirty="0" smtClean="0"/>
              <a:t> Role of Magistrate in Magisterial Appeals </a:t>
            </a:r>
            <a:endParaRPr lang="en-029" sz="2800" dirty="0"/>
          </a:p>
        </p:txBody>
      </p:sp>
    </p:spTree>
    <p:extLst>
      <p:ext uri="{BB962C8B-B14F-4D97-AF65-F5344CB8AC3E}">
        <p14:creationId xmlns:p14="http://schemas.microsoft.com/office/powerpoint/2010/main" val="10377277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smtClean="0"/>
              <a:t>Cont’d </a:t>
            </a:r>
            <a:endParaRPr lang="en-029" dirty="0"/>
          </a:p>
        </p:txBody>
      </p:sp>
      <p:sp>
        <p:nvSpPr>
          <p:cNvPr id="3" name="Content Placeholder 2"/>
          <p:cNvSpPr>
            <a:spLocks noGrp="1"/>
          </p:cNvSpPr>
          <p:nvPr>
            <p:ph idx="1"/>
          </p:nvPr>
        </p:nvSpPr>
        <p:spPr/>
        <p:txBody>
          <a:bodyPr>
            <a:normAutofit fontScale="47500" lnSpcReduction="20000"/>
          </a:bodyPr>
          <a:lstStyle/>
          <a:p>
            <a:r>
              <a:rPr lang="en-US" dirty="0" smtClean="0"/>
              <a:t>St Lucia -Section 733-  (1) after service of notice </a:t>
            </a:r>
            <a:r>
              <a:rPr lang="en-US" dirty="0"/>
              <a:t>of </a:t>
            </a:r>
            <a:r>
              <a:rPr lang="en-US" dirty="0" smtClean="0"/>
              <a:t>appeal</a:t>
            </a:r>
            <a:r>
              <a:rPr lang="en-US" dirty="0"/>
              <a:t>, and within fifteen (15) days after the decision of the Court, enter into a recognizance, with one sufficient surety, to the satisfaction of the Magistrate, for the due prosecution of the appeal and for abiding by the result of the appeal, including the payment of all costs of the appeal.</a:t>
            </a:r>
            <a:endParaRPr lang="en-029" dirty="0"/>
          </a:p>
          <a:p>
            <a:r>
              <a:rPr lang="en-US" dirty="0"/>
              <a:t> </a:t>
            </a:r>
            <a:endParaRPr lang="en-029" dirty="0"/>
          </a:p>
          <a:p>
            <a:pPr lvl="0"/>
            <a:r>
              <a:rPr lang="en-US" b="1" dirty="0" smtClean="0"/>
              <a:t>(2) The </a:t>
            </a:r>
            <a:r>
              <a:rPr lang="en-US" b="1" dirty="0"/>
              <a:t>Appellant</a:t>
            </a:r>
            <a:r>
              <a:rPr lang="en-US" dirty="0"/>
              <a:t> may instead of entering into a recognizance,</a:t>
            </a:r>
            <a:r>
              <a:rPr lang="en-US" b="1" dirty="0"/>
              <a:t> </a:t>
            </a:r>
            <a:r>
              <a:rPr lang="en-US" dirty="0"/>
              <a:t>lodge with the </a:t>
            </a:r>
            <a:r>
              <a:rPr lang="en-US" b="1" dirty="0"/>
              <a:t>Clerk of Court</a:t>
            </a:r>
            <a:r>
              <a:rPr lang="en-US" dirty="0"/>
              <a:t>, the amount awarded by the decision as well as the amount of the costs, together with the sum of $500 to abide the costs of the appeal or the amount of costs of the appeal only as the case may be, and in addition shall pay to</a:t>
            </a:r>
            <a:r>
              <a:rPr lang="en-US" b="1" dirty="0"/>
              <a:t> </a:t>
            </a:r>
            <a:r>
              <a:rPr lang="en-US" dirty="0"/>
              <a:t>the</a:t>
            </a:r>
            <a:r>
              <a:rPr lang="en-US" b="1" dirty="0"/>
              <a:t> Clerk of Court</a:t>
            </a:r>
            <a:r>
              <a:rPr lang="en-US" dirty="0"/>
              <a:t> all fees in respect of the</a:t>
            </a:r>
            <a:r>
              <a:rPr lang="en-US" b="1" dirty="0"/>
              <a:t> </a:t>
            </a:r>
            <a:r>
              <a:rPr lang="en-US" dirty="0"/>
              <a:t>appeal, if any.</a:t>
            </a:r>
            <a:endParaRPr lang="en-029" dirty="0"/>
          </a:p>
          <a:p>
            <a:r>
              <a:rPr lang="en-US" dirty="0"/>
              <a:t> </a:t>
            </a:r>
            <a:endParaRPr lang="en-029" dirty="0"/>
          </a:p>
          <a:p>
            <a:pPr lvl="0"/>
            <a:r>
              <a:rPr lang="en-US" dirty="0" smtClean="0"/>
              <a:t>(3) If </a:t>
            </a:r>
            <a:r>
              <a:rPr lang="en-US" b="1" dirty="0" smtClean="0"/>
              <a:t> </a:t>
            </a:r>
            <a:r>
              <a:rPr lang="en-US" b="1" dirty="0"/>
              <a:t>in custody</a:t>
            </a:r>
            <a:r>
              <a:rPr lang="en-US" dirty="0"/>
              <a:t>, he may be released from custody </a:t>
            </a:r>
            <a:r>
              <a:rPr lang="en-US" b="1" dirty="0"/>
              <a:t>on the order of the Magistrate</a:t>
            </a:r>
            <a:r>
              <a:rPr lang="en-US" dirty="0"/>
              <a:t> if he/she complies with the requirements of this section. </a:t>
            </a:r>
            <a:endParaRPr lang="en-029" dirty="0"/>
          </a:p>
          <a:p>
            <a:r>
              <a:rPr lang="en-US" dirty="0"/>
              <a:t> </a:t>
            </a:r>
            <a:endParaRPr lang="en-029" dirty="0"/>
          </a:p>
          <a:p>
            <a:pPr lvl="0"/>
            <a:r>
              <a:rPr lang="en-US" dirty="0" smtClean="0"/>
              <a:t>(4) A </a:t>
            </a:r>
            <a:r>
              <a:rPr lang="en-US" dirty="0"/>
              <a:t>person aggrieved by the decision of the Magistrate pursuant to Section 3 (</a:t>
            </a:r>
            <a:r>
              <a:rPr lang="en-US" dirty="0" err="1"/>
              <a:t>para</a:t>
            </a:r>
            <a:r>
              <a:rPr lang="en-US" dirty="0"/>
              <a:t>. 3) may appeal to a judge of the High Court in Chambers who may confirm, reverse or vary the decision of the Magistrate. </a:t>
            </a:r>
            <a:endParaRPr lang="en-029" dirty="0"/>
          </a:p>
          <a:p>
            <a:r>
              <a:rPr lang="en-US" dirty="0"/>
              <a:t> </a:t>
            </a:r>
            <a:endParaRPr lang="en-029" dirty="0"/>
          </a:p>
          <a:p>
            <a:pPr lvl="0"/>
            <a:r>
              <a:rPr lang="en-US" dirty="0"/>
              <a:t>The Magistrate may dispense with the requirements of such recognizance, deposit or </a:t>
            </a:r>
            <a:r>
              <a:rPr lang="en-US" dirty="0" smtClean="0"/>
              <a:t>fees .Person </a:t>
            </a:r>
            <a:r>
              <a:rPr lang="en-US" dirty="0"/>
              <a:t>prosecuting or defending or appearing as a public officer or in the public interest shall not be bound or required to enter into any recognizance or make a deposit or pay any fees.</a:t>
            </a:r>
            <a:endParaRPr lang="en-029" dirty="0"/>
          </a:p>
          <a:p>
            <a:r>
              <a:rPr lang="en-US" dirty="0"/>
              <a:t> </a:t>
            </a:r>
            <a:endParaRPr lang="en-029" dirty="0"/>
          </a:p>
          <a:p>
            <a:endParaRPr lang="en-029" dirty="0"/>
          </a:p>
        </p:txBody>
      </p:sp>
    </p:spTree>
    <p:extLst>
      <p:ext uri="{BB962C8B-B14F-4D97-AF65-F5344CB8AC3E}">
        <p14:creationId xmlns:p14="http://schemas.microsoft.com/office/powerpoint/2010/main" val="51972021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smtClean="0"/>
              <a:t>Cont’d</a:t>
            </a:r>
            <a:endParaRPr lang="en-029" dirty="0"/>
          </a:p>
        </p:txBody>
      </p:sp>
      <p:sp>
        <p:nvSpPr>
          <p:cNvPr id="3" name="Content Placeholder 2"/>
          <p:cNvSpPr>
            <a:spLocks noGrp="1"/>
          </p:cNvSpPr>
          <p:nvPr>
            <p:ph idx="1"/>
          </p:nvPr>
        </p:nvSpPr>
        <p:spPr/>
        <p:txBody>
          <a:bodyPr>
            <a:normAutofit fontScale="77500" lnSpcReduction="20000"/>
          </a:bodyPr>
          <a:lstStyle/>
          <a:p>
            <a:r>
              <a:rPr lang="en-US" b="1" u="sng" dirty="0" smtClean="0"/>
              <a:t>St , Vincent  - Section </a:t>
            </a:r>
            <a:r>
              <a:rPr lang="en-US" b="1" u="sng" dirty="0"/>
              <a:t>216 </a:t>
            </a:r>
            <a:r>
              <a:rPr lang="en-US" b="1" u="sng" dirty="0" smtClean="0"/>
              <a:t>-</a:t>
            </a:r>
            <a:r>
              <a:rPr lang="en-US" dirty="0" smtClean="0"/>
              <a:t>The </a:t>
            </a:r>
            <a:r>
              <a:rPr lang="en-US" dirty="0"/>
              <a:t>appellant shall </a:t>
            </a:r>
            <a:r>
              <a:rPr lang="en-US" b="1" dirty="0"/>
              <a:t>within seven (7) days</a:t>
            </a:r>
            <a:r>
              <a:rPr lang="en-US" dirty="0"/>
              <a:t> after the day on which he  served notice of his notice of intention to appeal, enter into a recognizance before a Magistrate conditioned to prosecute the appeal to judgment  of the court  and to pay such costs as may be awarded </a:t>
            </a:r>
            <a:endParaRPr lang="en-029" dirty="0"/>
          </a:p>
          <a:p>
            <a:r>
              <a:rPr lang="en-US" dirty="0" smtClean="0"/>
              <a:t>the  </a:t>
            </a:r>
            <a:r>
              <a:rPr lang="en-US" dirty="0"/>
              <a:t>appellant may instead of entering into recognizances give such other security by deposit  of money with the magistrate’s court or otherwise as the Magistrate deems sufficient. </a:t>
            </a:r>
            <a:endParaRPr lang="en-029" dirty="0"/>
          </a:p>
          <a:p>
            <a:r>
              <a:rPr lang="en-US" dirty="0" smtClean="0"/>
              <a:t> </a:t>
            </a:r>
            <a:r>
              <a:rPr lang="en-US" dirty="0"/>
              <a:t>if the complainant is acting on behalf of the Crown, DPP, Commissioner of Police </a:t>
            </a:r>
            <a:r>
              <a:rPr lang="en-US" dirty="0" smtClean="0"/>
              <a:t> or public </a:t>
            </a:r>
            <a:r>
              <a:rPr lang="en-US" dirty="0"/>
              <a:t>officer acting in his official capacity </a:t>
            </a:r>
            <a:r>
              <a:rPr lang="en-US" dirty="0" smtClean="0"/>
              <a:t> </a:t>
            </a:r>
            <a:r>
              <a:rPr lang="en-US" dirty="0"/>
              <a:t>shall not be required to be bound by any recognizance or to give any security.</a:t>
            </a:r>
            <a:endParaRPr lang="en-029" dirty="0"/>
          </a:p>
          <a:p>
            <a:endParaRPr lang="en-029" dirty="0"/>
          </a:p>
        </p:txBody>
      </p:sp>
    </p:spTree>
    <p:extLst>
      <p:ext uri="{BB962C8B-B14F-4D97-AF65-F5344CB8AC3E}">
        <p14:creationId xmlns:p14="http://schemas.microsoft.com/office/powerpoint/2010/main" val="105306751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smtClean="0"/>
              <a:t>Cont’d</a:t>
            </a:r>
            <a:endParaRPr lang="en-029" dirty="0"/>
          </a:p>
        </p:txBody>
      </p:sp>
      <p:sp>
        <p:nvSpPr>
          <p:cNvPr id="3" name="Content Placeholder 2"/>
          <p:cNvSpPr>
            <a:spLocks noGrp="1"/>
          </p:cNvSpPr>
          <p:nvPr>
            <p:ph idx="1"/>
          </p:nvPr>
        </p:nvSpPr>
        <p:spPr/>
        <p:txBody>
          <a:bodyPr>
            <a:normAutofit fontScale="55000" lnSpcReduction="20000"/>
          </a:bodyPr>
          <a:lstStyle/>
          <a:p>
            <a:r>
              <a:rPr lang="en-US" b="1" u="sng" dirty="0" smtClean="0"/>
              <a:t>Tortola Section  </a:t>
            </a:r>
            <a:r>
              <a:rPr lang="en-US" b="1" u="sng" dirty="0"/>
              <a:t>160 </a:t>
            </a:r>
            <a:r>
              <a:rPr lang="en-US" b="1" u="sng" dirty="0" smtClean="0"/>
              <a:t>– Recognizance- </a:t>
            </a:r>
            <a:r>
              <a:rPr lang="en-US" dirty="0" smtClean="0"/>
              <a:t>The </a:t>
            </a:r>
            <a:r>
              <a:rPr lang="en-US" dirty="0"/>
              <a:t>appellant shall </a:t>
            </a:r>
            <a:r>
              <a:rPr lang="en-US" b="1" dirty="0"/>
              <a:t>within three (3) days</a:t>
            </a:r>
            <a:r>
              <a:rPr lang="en-US" dirty="0"/>
              <a:t> after the day on which he  served notice of his notice of intention to appeal, enter into a recognizance before the Magistrate with or without sureties as the Magistrate may </a:t>
            </a:r>
            <a:r>
              <a:rPr lang="en-US" dirty="0" smtClean="0"/>
              <a:t>direct,; </a:t>
            </a:r>
            <a:r>
              <a:rPr lang="en-US" dirty="0"/>
              <a:t>may instead of entering into recognizances give such other security by payment of money into Court or otherwise as the Magistrate deems sufficient. </a:t>
            </a:r>
            <a:endParaRPr lang="en-029" dirty="0"/>
          </a:p>
          <a:p>
            <a:r>
              <a:rPr lang="en-US" dirty="0"/>
              <a:t> </a:t>
            </a:r>
            <a:endParaRPr lang="en-029" dirty="0"/>
          </a:p>
          <a:p>
            <a:r>
              <a:rPr lang="en-US" b="1" u="sng" dirty="0"/>
              <a:t>Error or defect in recognizance </a:t>
            </a:r>
            <a:r>
              <a:rPr lang="en-US" b="1" u="sng" dirty="0" smtClean="0"/>
              <a:t>;Section </a:t>
            </a:r>
            <a:r>
              <a:rPr lang="en-US" b="1" u="sng" dirty="0"/>
              <a:t>177 </a:t>
            </a:r>
            <a:endParaRPr lang="en-029" dirty="0"/>
          </a:p>
          <a:p>
            <a:r>
              <a:rPr lang="en-US" dirty="0"/>
              <a:t>Where any recognizance(s) have been entered before any Magistrate for 	the purpose of complying with such condition of appeal shall appear to the Court of Appeal to have been insufficiently entered into or to be otherwise defective  or invalid, it shall be lawful for the court of appeal , if 	it thinks fit, to permit the substitution of a new and sufficient recognizance(s) to be entered into before the Court of Appeal in place of such insufficient, defective or invalid recognizance(s)  as the Court of Appeal shall appear to be just and reasonable. </a:t>
            </a:r>
            <a:endParaRPr lang="en-029" dirty="0"/>
          </a:p>
          <a:p>
            <a:r>
              <a:rPr lang="en-US" b="1" dirty="0"/>
              <a:t> </a:t>
            </a:r>
            <a:endParaRPr lang="en-029" dirty="0"/>
          </a:p>
          <a:p>
            <a:endParaRPr lang="en-029" dirty="0"/>
          </a:p>
        </p:txBody>
      </p:sp>
    </p:spTree>
    <p:extLst>
      <p:ext uri="{BB962C8B-B14F-4D97-AF65-F5344CB8AC3E}">
        <p14:creationId xmlns:p14="http://schemas.microsoft.com/office/powerpoint/2010/main" val="284960120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smtClean="0"/>
              <a:t>Cont’d </a:t>
            </a:r>
            <a:endParaRPr lang="en-029" dirty="0"/>
          </a:p>
        </p:txBody>
      </p:sp>
      <p:sp>
        <p:nvSpPr>
          <p:cNvPr id="3" name="Content Placeholder 2"/>
          <p:cNvSpPr>
            <a:spLocks noGrp="1"/>
          </p:cNvSpPr>
          <p:nvPr>
            <p:ph idx="1"/>
          </p:nvPr>
        </p:nvSpPr>
        <p:spPr/>
        <p:txBody>
          <a:bodyPr>
            <a:normAutofit fontScale="55000" lnSpcReduction="20000"/>
          </a:bodyPr>
          <a:lstStyle/>
          <a:p>
            <a:r>
              <a:rPr lang="en-US" b="1" u="sng" dirty="0" smtClean="0"/>
              <a:t>Montserrat - Section 167-   </a:t>
            </a:r>
            <a:r>
              <a:rPr lang="en-US" b="1" u="sng" dirty="0" err="1" smtClean="0"/>
              <a:t>apellant</a:t>
            </a:r>
            <a:r>
              <a:rPr lang="en-US" b="1" u="sng" dirty="0" smtClean="0"/>
              <a:t> </a:t>
            </a:r>
            <a:r>
              <a:rPr lang="en-US" dirty="0" smtClean="0"/>
              <a:t>shall </a:t>
            </a:r>
            <a:r>
              <a:rPr lang="en-US" dirty="0"/>
              <a:t>within (3) days after serving notice of intention to appeal enter into a recognizance before a Magistrate with or without a surety as the Magistrate may direct, conditioned to prosecute the appeal  and to pay such costs as ,may be </a:t>
            </a:r>
            <a:r>
              <a:rPr lang="en-US" dirty="0" err="1" smtClean="0"/>
              <a:t>awarded;appellant</a:t>
            </a:r>
            <a:r>
              <a:rPr lang="en-US" dirty="0" smtClean="0"/>
              <a:t> </a:t>
            </a:r>
            <a:r>
              <a:rPr lang="en-US" dirty="0"/>
              <a:t>may instead of entering a recognizance’s give such other security by deposit of money with the Magistrates Court or otherwise as the Magistrate deems </a:t>
            </a:r>
            <a:r>
              <a:rPr lang="en-US" dirty="0" err="1"/>
              <a:t>sufficient</a:t>
            </a:r>
            <a:r>
              <a:rPr lang="en-US" dirty="0" err="1" smtClean="0"/>
              <a:t>.;provided</a:t>
            </a:r>
            <a:r>
              <a:rPr lang="en-US" dirty="0" smtClean="0"/>
              <a:t> </a:t>
            </a:r>
            <a:r>
              <a:rPr lang="en-US" dirty="0"/>
              <a:t>that if the Complainant is acting on behalf of the Crown, the </a:t>
            </a:r>
            <a:r>
              <a:rPr lang="en-US" dirty="0" smtClean="0"/>
              <a:t>DPP, Commissioner </a:t>
            </a:r>
            <a:r>
              <a:rPr lang="en-US" dirty="0"/>
              <a:t>of Police or any department of the Government or is a public officer acting in his official capacity  he shall not be required to be bound by the recognizance or to give any security. </a:t>
            </a:r>
            <a:endParaRPr lang="en-029" dirty="0"/>
          </a:p>
          <a:p>
            <a:r>
              <a:rPr lang="en-US" dirty="0"/>
              <a:t> </a:t>
            </a:r>
            <a:endParaRPr lang="en-029" dirty="0"/>
          </a:p>
          <a:p>
            <a:pPr lvl="0"/>
            <a:r>
              <a:rPr lang="en-US" dirty="0"/>
              <a:t>Where any recognizance entered into appears to the Court of Appeal to be insufficient or defective or invalid, the Court of Appeal  may permit the substitution of a new and sufficient recognizance for that entered into before the Magistrate and for that purpose may allow such time and impose </a:t>
            </a:r>
            <a:r>
              <a:rPr lang="en-US" dirty="0" smtClean="0"/>
              <a:t>such.  </a:t>
            </a:r>
            <a:r>
              <a:rPr lang="en-US" b="1" i="1" dirty="0"/>
              <a:t>Magistrate’s Court Act Sec.112 (3)  </a:t>
            </a:r>
            <a:endParaRPr lang="en-029" dirty="0"/>
          </a:p>
          <a:p>
            <a:r>
              <a:rPr lang="en-US" dirty="0"/>
              <a:t> </a:t>
            </a:r>
            <a:endParaRPr lang="en-029" dirty="0"/>
          </a:p>
          <a:p>
            <a:r>
              <a:rPr lang="en-US" dirty="0"/>
              <a:t> </a:t>
            </a:r>
            <a:endParaRPr lang="en-029" dirty="0"/>
          </a:p>
          <a:p>
            <a:r>
              <a:rPr lang="en-US" dirty="0"/>
              <a:t> </a:t>
            </a:r>
            <a:endParaRPr lang="en-029" dirty="0"/>
          </a:p>
          <a:p>
            <a:endParaRPr lang="en-029" dirty="0"/>
          </a:p>
        </p:txBody>
      </p:sp>
    </p:spTree>
    <p:extLst>
      <p:ext uri="{BB962C8B-B14F-4D97-AF65-F5344CB8AC3E}">
        <p14:creationId xmlns:p14="http://schemas.microsoft.com/office/powerpoint/2010/main" val="353386833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534400" cy="6324600"/>
          </a:xfrm>
        </p:spPr>
        <p:txBody>
          <a:bodyPr>
            <a:normAutofit/>
          </a:bodyPr>
          <a:lstStyle/>
          <a:p>
            <a:pPr marL="36576" indent="0">
              <a:buNone/>
            </a:pPr>
            <a:r>
              <a:rPr lang="en-US" b="1" i="1" dirty="0" smtClean="0"/>
              <a:t>NOTE </a:t>
            </a:r>
            <a:r>
              <a:rPr lang="en-US" b="1" i="1" dirty="0"/>
              <a:t>	</a:t>
            </a:r>
            <a:endParaRPr lang="en-029" dirty="0"/>
          </a:p>
          <a:p>
            <a:pPr marL="36576" indent="0">
              <a:buNone/>
            </a:pPr>
            <a:endParaRPr lang="en-US" i="1" dirty="0" smtClean="0"/>
          </a:p>
          <a:p>
            <a:pPr marL="36576" indent="0">
              <a:buNone/>
            </a:pPr>
            <a:r>
              <a:rPr lang="en-US" i="1" dirty="0" smtClean="0"/>
              <a:t>It </a:t>
            </a:r>
            <a:r>
              <a:rPr lang="en-US" i="1" dirty="0"/>
              <a:t>has been said that Magistrates sometimes request exorbitant sums for recognizance</a:t>
            </a:r>
            <a:r>
              <a:rPr lang="en-US" b="1" i="1" dirty="0"/>
              <a:t>. </a:t>
            </a:r>
            <a:r>
              <a:rPr lang="en-US" b="1" i="1" u="sng" dirty="0"/>
              <a:t>In MCRAP 1 of 2009 (Antigua) Lester Charles </a:t>
            </a:r>
            <a:r>
              <a:rPr lang="en-US" b="1" i="1" u="sng" dirty="0" err="1"/>
              <a:t>etal</a:t>
            </a:r>
            <a:r>
              <a:rPr lang="en-US" b="1" i="1" u="sng" dirty="0"/>
              <a:t> v The Commissioner of Police</a:t>
            </a:r>
            <a:r>
              <a:rPr lang="en-US" b="1" i="1" dirty="0"/>
              <a:t>, the Court of Appeal on the issue of recognizance</a:t>
            </a:r>
            <a:r>
              <a:rPr lang="en-US" b="1" i="1" dirty="0" smtClean="0"/>
              <a:t>; Per  </a:t>
            </a:r>
            <a:r>
              <a:rPr lang="en-US" b="1" i="1" dirty="0"/>
              <a:t>Baptiste </a:t>
            </a:r>
            <a:r>
              <a:rPr lang="en-US" b="1" i="1" dirty="0" smtClean="0"/>
              <a:t>JA</a:t>
            </a:r>
            <a:endParaRPr lang="en-029" dirty="0"/>
          </a:p>
          <a:p>
            <a:pPr marL="36576" indent="0">
              <a:buNone/>
            </a:pPr>
            <a:endParaRPr lang="en-029" dirty="0"/>
          </a:p>
        </p:txBody>
      </p:sp>
    </p:spTree>
    <p:extLst>
      <p:ext uri="{BB962C8B-B14F-4D97-AF65-F5344CB8AC3E}">
        <p14:creationId xmlns:p14="http://schemas.microsoft.com/office/powerpoint/2010/main" val="101518783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228600"/>
            <a:ext cx="8479971" cy="6324600"/>
          </a:xfrm>
        </p:spPr>
        <p:txBody>
          <a:bodyPr>
            <a:normAutofit fontScale="40000" lnSpcReduction="20000"/>
          </a:bodyPr>
          <a:lstStyle/>
          <a:p>
            <a:pPr marL="36576" indent="0">
              <a:buNone/>
            </a:pPr>
            <a:r>
              <a:rPr lang="en-US" b="1" u="sng" dirty="0"/>
              <a:t>BAIL </a:t>
            </a:r>
            <a:r>
              <a:rPr lang="en-US" b="1" u="sng" dirty="0" smtClean="0"/>
              <a:t>– Antigua Section </a:t>
            </a:r>
            <a:r>
              <a:rPr lang="en-US" b="1" u="sng" dirty="0"/>
              <a:t>173 </a:t>
            </a:r>
            <a:r>
              <a:rPr lang="en-US" b="1" u="sng" dirty="0" smtClean="0"/>
              <a:t>- w</a:t>
            </a:r>
            <a:r>
              <a:rPr lang="en-US" dirty="0" smtClean="0"/>
              <a:t>here </a:t>
            </a:r>
            <a:r>
              <a:rPr lang="en-US" dirty="0"/>
              <a:t>the appellant is in custody the Magistrate before whom </a:t>
            </a:r>
            <a:r>
              <a:rPr lang="en-US" dirty="0" smtClean="0"/>
              <a:t>he </a:t>
            </a:r>
            <a:r>
              <a:rPr lang="en-US" dirty="0"/>
              <a:t>appears to enter into a recognizance shall on </a:t>
            </a:r>
            <a:r>
              <a:rPr lang="en-US" dirty="0" smtClean="0"/>
              <a:t>his doing </a:t>
            </a:r>
            <a:r>
              <a:rPr lang="en-US" dirty="0"/>
              <a:t>or on giving such other </a:t>
            </a:r>
            <a:r>
              <a:rPr lang="en-US" dirty="0" smtClean="0"/>
              <a:t>security release him from custody; </a:t>
            </a:r>
          </a:p>
          <a:p>
            <a:pPr marL="36576" indent="0">
              <a:buNone/>
            </a:pPr>
            <a:endParaRPr lang="en-US" dirty="0"/>
          </a:p>
          <a:p>
            <a:pPr marL="36576" indent="0">
              <a:buNone/>
            </a:pPr>
            <a:r>
              <a:rPr lang="en-US" dirty="0" smtClean="0"/>
              <a:t>Anguilla - </a:t>
            </a:r>
            <a:r>
              <a:rPr lang="en-US" b="1" dirty="0"/>
              <a:t>Section </a:t>
            </a:r>
            <a:r>
              <a:rPr lang="en-US" b="1" dirty="0" smtClean="0"/>
              <a:t>201- same as Antigua </a:t>
            </a:r>
          </a:p>
          <a:p>
            <a:pPr marL="36576" indent="0">
              <a:buNone/>
            </a:pPr>
            <a:r>
              <a:rPr lang="en-US" b="1" dirty="0" smtClean="0"/>
              <a:t>Grenada - </a:t>
            </a:r>
            <a:r>
              <a:rPr lang="en-US" b="1" dirty="0"/>
              <a:t>Section  6 : </a:t>
            </a:r>
            <a:r>
              <a:rPr lang="en-US" dirty="0" smtClean="0"/>
              <a:t>If </a:t>
            </a:r>
            <a:r>
              <a:rPr lang="en-US" dirty="0"/>
              <a:t>the appellant is in custody, he/she may be released on the order of the Magistrate </a:t>
            </a:r>
            <a:r>
              <a:rPr lang="en-US" dirty="0" smtClean="0"/>
              <a:t>Provided </a:t>
            </a:r>
            <a:r>
              <a:rPr lang="en-US" dirty="0"/>
              <a:t>that nothing shall prevent the Magistrate from granting a stay of execution at the time of judgment on such terms as he/she thinks proper. </a:t>
            </a:r>
            <a:endParaRPr lang="en-US" dirty="0" smtClean="0"/>
          </a:p>
          <a:p>
            <a:pPr marL="36576" indent="0">
              <a:buNone/>
            </a:pPr>
            <a:endParaRPr lang="en-US" dirty="0" smtClean="0"/>
          </a:p>
          <a:p>
            <a:pPr marL="36576" indent="0">
              <a:buNone/>
            </a:pPr>
            <a:r>
              <a:rPr lang="en-US" dirty="0" smtClean="0"/>
              <a:t>Montserrat - </a:t>
            </a:r>
            <a:r>
              <a:rPr lang="en-US" sz="3200" b="1" u="sng" dirty="0" smtClean="0"/>
              <a:t> </a:t>
            </a:r>
            <a:r>
              <a:rPr lang="en-US" sz="3200" b="1" i="1" u="sng" dirty="0"/>
              <a:t>Section 169- Criminal Procedure Code </a:t>
            </a:r>
            <a:r>
              <a:rPr lang="en-US" sz="3200" b="1" i="1" u="sng" dirty="0" smtClean="0"/>
              <a:t>; </a:t>
            </a:r>
            <a:r>
              <a:rPr lang="en-US" sz="2800" dirty="0" smtClean="0"/>
              <a:t>Where </a:t>
            </a:r>
            <a:r>
              <a:rPr lang="en-US" sz="2800" dirty="0"/>
              <a:t>the appellant is in custody, a judge, or the Magistrate’s court  may, if the circumstances of the case he or it thinks fit, order that he be released on bail with or without sureties, pending the determination of the appeal; </a:t>
            </a:r>
            <a:r>
              <a:rPr lang="en-US" sz="3200" b="1" i="1" dirty="0" smtClean="0"/>
              <a:t>provided </a:t>
            </a:r>
            <a:r>
              <a:rPr lang="en-US" sz="3200" b="1" i="1" dirty="0"/>
              <a:t>if the appeal is abandoned or withdrawn or is dismissed, any such order for bail shall be cancelled</a:t>
            </a:r>
            <a:r>
              <a:rPr lang="en-US" sz="3200" dirty="0"/>
              <a:t>.</a:t>
            </a:r>
            <a:endParaRPr lang="en-029" sz="3200" dirty="0"/>
          </a:p>
          <a:p>
            <a:r>
              <a:rPr lang="en-US" sz="2800" dirty="0" smtClean="0"/>
              <a:t>When </a:t>
            </a:r>
            <a:r>
              <a:rPr lang="en-US" sz="2800" dirty="0"/>
              <a:t>the appellant is released on bail or the sentence is suspended pending the appeal, any time during which he is at large after being so released or during which the sentence has been suspended shall be excluded in computing the term of any sentence to which he is subject. </a:t>
            </a:r>
            <a:endParaRPr lang="en-029" sz="2800" dirty="0"/>
          </a:p>
          <a:p>
            <a:r>
              <a:rPr lang="en-US" sz="3200" b="1" dirty="0"/>
              <a:t>Provided that in the case of an appellant whose sentence is suspended but who is not released from custody the Court hearing the appeal, may order that the time s spent in custody or any part thereof, awaiting the hearing of the appeal, any be included in computing the terms of the sentence.</a:t>
            </a:r>
            <a:endParaRPr lang="en-029" sz="3200" dirty="0"/>
          </a:p>
          <a:p>
            <a:r>
              <a:rPr lang="en-US" sz="3200" b="1" dirty="0"/>
              <a:t> </a:t>
            </a:r>
            <a:r>
              <a:rPr lang="en-US" sz="3200" dirty="0" smtClean="0"/>
              <a:t>(iii)An </a:t>
            </a:r>
            <a:r>
              <a:rPr lang="en-US" sz="3200" dirty="0"/>
              <a:t>appellant whose sentence is suspended but who is not admitted </a:t>
            </a:r>
            <a:r>
              <a:rPr lang="en-US" sz="3200" dirty="0" smtClean="0"/>
              <a:t>to </a:t>
            </a:r>
            <a:r>
              <a:rPr lang="en-US" sz="3200" dirty="0"/>
              <a:t>bail shall during the period in custody during such suspension be </a:t>
            </a:r>
            <a:r>
              <a:rPr lang="en-US" sz="3200" dirty="0" smtClean="0"/>
              <a:t>treated </a:t>
            </a:r>
            <a:r>
              <a:rPr lang="en-US" sz="3200" dirty="0"/>
              <a:t>in the same manner as a prisoner awaiting trial. </a:t>
            </a:r>
            <a:endParaRPr lang="en-US" sz="3200" dirty="0" smtClean="0"/>
          </a:p>
          <a:p>
            <a:endParaRPr lang="en-029" sz="3200" dirty="0"/>
          </a:p>
          <a:p>
            <a:r>
              <a:rPr lang="en-US" sz="2500" dirty="0" smtClean="0"/>
              <a:t>St. Vincent &amp; The Grenadines- </a:t>
            </a:r>
            <a:r>
              <a:rPr lang="en-US" sz="2500" b="1" u="sng" dirty="0"/>
              <a:t>Section 218 </a:t>
            </a:r>
            <a:r>
              <a:rPr lang="en-US" sz="2500" b="1" u="sng" dirty="0" smtClean="0"/>
              <a:t>–</a:t>
            </a:r>
            <a:r>
              <a:rPr lang="en-US" sz="2500" dirty="0" smtClean="0"/>
              <a:t> </a:t>
            </a:r>
            <a:r>
              <a:rPr lang="en-US" sz="2500" dirty="0"/>
              <a:t>where </a:t>
            </a:r>
            <a:r>
              <a:rPr lang="en-US" sz="2500" dirty="0" smtClean="0"/>
              <a:t> </a:t>
            </a:r>
            <a:r>
              <a:rPr lang="en-US" sz="2500" dirty="0"/>
              <a:t>appellant is in custody, a judge or the magistrate’s court may, if in the circumstances of the case thinks fit, order that he be released on bail, with or without sureties pending the determination of the appeal;  </a:t>
            </a:r>
            <a:r>
              <a:rPr lang="en-US" sz="2500" dirty="0" smtClean="0"/>
              <a:t>Provided </a:t>
            </a:r>
            <a:r>
              <a:rPr lang="en-US" sz="2500" dirty="0"/>
              <a:t>that if the appeal is abandoned, withdrawn or dismissed, any such order for bail shall forthwith.</a:t>
            </a:r>
            <a:endParaRPr lang="en-029" sz="2500" dirty="0"/>
          </a:p>
          <a:p>
            <a:r>
              <a:rPr lang="en-US" sz="2500" dirty="0"/>
              <a:t> </a:t>
            </a:r>
            <a:endParaRPr lang="en-029" sz="2500" dirty="0"/>
          </a:p>
          <a:p>
            <a:pPr lvl="0"/>
            <a:r>
              <a:rPr lang="en-US" sz="2500" dirty="0"/>
              <a:t>Where the appellant is released on bail or the sentence is suspended but who is not released from custody, the court of appeal, in its discretion, may order that the time so spent in custody, or any part thereof, awaiting the hearing of the appeal, may be included in computing the terms of the sentence. </a:t>
            </a:r>
            <a:endParaRPr lang="en-029" sz="2500" dirty="0"/>
          </a:p>
          <a:p>
            <a:pPr lvl="0"/>
            <a:r>
              <a:rPr lang="en-US" sz="2500" dirty="0"/>
              <a:t>An appellant whose sentence is suspended but who is not admitted to bail shall during the period in custody during the suspension be treated in the same manner as a prisoner awaiting trial. </a:t>
            </a:r>
            <a:endParaRPr lang="en-029" sz="2500" dirty="0"/>
          </a:p>
          <a:p>
            <a:r>
              <a:rPr lang="en-US" sz="2500" dirty="0"/>
              <a:t> </a:t>
            </a:r>
            <a:endParaRPr lang="en-029" sz="2500" dirty="0"/>
          </a:p>
          <a:p>
            <a:r>
              <a:rPr lang="en-US" sz="2500" dirty="0" smtClean="0"/>
              <a:t> </a:t>
            </a:r>
            <a:r>
              <a:rPr lang="en-US" sz="2500" dirty="0"/>
              <a:t> </a:t>
            </a:r>
            <a:endParaRPr lang="en-029" sz="2500" dirty="0"/>
          </a:p>
          <a:p>
            <a:pPr marL="36576" indent="0">
              <a:buNone/>
            </a:pPr>
            <a:endParaRPr lang="en-029" dirty="0"/>
          </a:p>
          <a:p>
            <a:pPr marL="36576" indent="0">
              <a:buNone/>
            </a:pPr>
            <a:endParaRPr lang="en-US" dirty="0" smtClean="0"/>
          </a:p>
          <a:p>
            <a:pPr marL="36576" indent="0">
              <a:buNone/>
            </a:pPr>
            <a:r>
              <a:rPr lang="en-US" dirty="0"/>
              <a:t> </a:t>
            </a:r>
            <a:endParaRPr lang="en-029" dirty="0"/>
          </a:p>
        </p:txBody>
      </p:sp>
    </p:spTree>
    <p:extLst>
      <p:ext uri="{BB962C8B-B14F-4D97-AF65-F5344CB8AC3E}">
        <p14:creationId xmlns:p14="http://schemas.microsoft.com/office/powerpoint/2010/main" val="155114208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smtClean="0"/>
              <a:t>Cont’d </a:t>
            </a:r>
            <a:endParaRPr lang="en-029" dirty="0"/>
          </a:p>
        </p:txBody>
      </p:sp>
      <p:sp>
        <p:nvSpPr>
          <p:cNvPr id="3" name="Content Placeholder 2"/>
          <p:cNvSpPr>
            <a:spLocks noGrp="1"/>
          </p:cNvSpPr>
          <p:nvPr>
            <p:ph idx="1"/>
          </p:nvPr>
        </p:nvSpPr>
        <p:spPr/>
        <p:txBody>
          <a:bodyPr>
            <a:normAutofit fontScale="55000" lnSpcReduction="20000"/>
          </a:bodyPr>
          <a:lstStyle/>
          <a:p>
            <a:r>
              <a:rPr lang="en-US" b="1" u="sng" dirty="0" smtClean="0"/>
              <a:t>St. Kitts &amp; Nevis -Section </a:t>
            </a:r>
            <a:r>
              <a:rPr lang="en-US" b="1" u="sng" dirty="0"/>
              <a:t>169 (amended no 25 of 2009(26-11-2009) </a:t>
            </a:r>
            <a:endParaRPr lang="en-029" dirty="0"/>
          </a:p>
          <a:p>
            <a:r>
              <a:rPr lang="en-US" b="1" dirty="0"/>
              <a:t> </a:t>
            </a:r>
            <a:endParaRPr lang="en-029" dirty="0"/>
          </a:p>
          <a:p>
            <a:pPr lvl="0"/>
            <a:r>
              <a:rPr lang="en-US" dirty="0"/>
              <a:t>Where the appellant is in custody the Magistrate before whom he appears to enter into a recognizance may upon application being made by or on behalf of such person  and if the Magistrate thinks fit, having regard to the following;</a:t>
            </a:r>
            <a:endParaRPr lang="en-029" dirty="0"/>
          </a:p>
          <a:p>
            <a:pPr lvl="0"/>
            <a:r>
              <a:rPr lang="en-US" dirty="0"/>
              <a:t>the character of the person;</a:t>
            </a:r>
            <a:endParaRPr lang="en-029" dirty="0"/>
          </a:p>
          <a:p>
            <a:pPr lvl="0"/>
            <a:r>
              <a:rPr lang="en-US" dirty="0"/>
              <a:t>the nature and seriousness of the offence for which such person was convicted;</a:t>
            </a:r>
            <a:endParaRPr lang="en-029" dirty="0"/>
          </a:p>
          <a:p>
            <a:pPr lvl="0"/>
            <a:r>
              <a:rPr lang="en-US" dirty="0"/>
              <a:t>the likelihood of such person absconding or committing the same  or a like offence if he is released from custody;</a:t>
            </a:r>
            <a:endParaRPr lang="en-029" dirty="0"/>
          </a:p>
          <a:p>
            <a:pPr lvl="0"/>
            <a:r>
              <a:rPr lang="en-US" dirty="0"/>
              <a:t>such other exceptional circumstances which appear to the court to be relevant ;</a:t>
            </a:r>
            <a:endParaRPr lang="en-029" dirty="0"/>
          </a:p>
          <a:p>
            <a:r>
              <a:rPr lang="en-US" dirty="0"/>
              <a:t>order such person be released from custody with or without a surety or sureties until after such time as the appeal is determined, abandoned or withdrawn.</a:t>
            </a:r>
            <a:endParaRPr lang="en-029" dirty="0"/>
          </a:p>
          <a:p>
            <a:r>
              <a:rPr lang="en-US" dirty="0"/>
              <a:t>Notwithstanding the provisions of subsection (1) a person shall only be entitled to bail pending appeal, where the sentence which was imposed upon the person does not exceed 6 months</a:t>
            </a:r>
            <a:endParaRPr lang="en-029" dirty="0"/>
          </a:p>
        </p:txBody>
      </p:sp>
    </p:spTree>
    <p:extLst>
      <p:ext uri="{BB962C8B-B14F-4D97-AF65-F5344CB8AC3E}">
        <p14:creationId xmlns:p14="http://schemas.microsoft.com/office/powerpoint/2010/main" val="62115535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smtClean="0"/>
              <a:t>Bail. </a:t>
            </a:r>
            <a:endParaRPr lang="en-029" dirty="0"/>
          </a:p>
        </p:txBody>
      </p:sp>
      <p:sp>
        <p:nvSpPr>
          <p:cNvPr id="3" name="Content Placeholder 2"/>
          <p:cNvSpPr>
            <a:spLocks noGrp="1"/>
          </p:cNvSpPr>
          <p:nvPr>
            <p:ph idx="1"/>
          </p:nvPr>
        </p:nvSpPr>
        <p:spPr/>
        <p:txBody>
          <a:bodyPr>
            <a:normAutofit fontScale="92500"/>
          </a:bodyPr>
          <a:lstStyle/>
          <a:p>
            <a:r>
              <a:rPr lang="en-US" sz="6600" dirty="0"/>
              <a:t>Tortola </a:t>
            </a:r>
            <a:r>
              <a:rPr lang="en-US" sz="6600" dirty="0" smtClean="0"/>
              <a:t>-</a:t>
            </a:r>
            <a:r>
              <a:rPr lang="en-US" sz="3200" b="1" u="sng" dirty="0" smtClean="0"/>
              <a:t>Section </a:t>
            </a:r>
            <a:r>
              <a:rPr lang="en-US" sz="3200" b="1" u="sng" dirty="0"/>
              <a:t>161 - </a:t>
            </a:r>
            <a:r>
              <a:rPr lang="en-US" sz="3200" dirty="0" smtClean="0"/>
              <a:t>Where </a:t>
            </a:r>
            <a:r>
              <a:rPr lang="en-US" sz="3200" dirty="0"/>
              <a:t>the appellant is in custody </a:t>
            </a:r>
            <a:r>
              <a:rPr lang="en-US" sz="3200" dirty="0" smtClean="0"/>
              <a:t>the Magistrate </a:t>
            </a:r>
            <a:r>
              <a:rPr lang="en-US" sz="3200" dirty="0"/>
              <a:t>before whom he  appears to enter into a recognizance shall on his so doing or on giving such other security as aforesaid, release him from custody. </a:t>
            </a:r>
            <a:endParaRPr lang="en-029" sz="3200" dirty="0"/>
          </a:p>
          <a:p>
            <a:r>
              <a:rPr lang="en-US" sz="3200" dirty="0"/>
              <a:t> </a:t>
            </a:r>
            <a:endParaRPr lang="en-029" sz="3200" dirty="0"/>
          </a:p>
          <a:p>
            <a:r>
              <a:rPr lang="en-US" sz="3200" b="1" dirty="0"/>
              <a:t> </a:t>
            </a:r>
            <a:endParaRPr lang="en-029" sz="3200" dirty="0"/>
          </a:p>
          <a:p>
            <a:endParaRPr lang="en-029" dirty="0"/>
          </a:p>
        </p:txBody>
      </p:sp>
    </p:spTree>
    <p:extLst>
      <p:ext uri="{BB962C8B-B14F-4D97-AF65-F5344CB8AC3E}">
        <p14:creationId xmlns:p14="http://schemas.microsoft.com/office/powerpoint/2010/main" val="33308029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smtClean="0"/>
              <a:t>Appeals by Special Case </a:t>
            </a:r>
            <a:endParaRPr lang="en-029" dirty="0"/>
          </a:p>
        </p:txBody>
      </p:sp>
      <p:sp>
        <p:nvSpPr>
          <p:cNvPr id="3" name="Content Placeholder 2"/>
          <p:cNvSpPr>
            <a:spLocks noGrp="1"/>
          </p:cNvSpPr>
          <p:nvPr>
            <p:ph idx="1"/>
          </p:nvPr>
        </p:nvSpPr>
        <p:spPr/>
        <p:txBody>
          <a:bodyPr>
            <a:normAutofit fontScale="92500"/>
          </a:bodyPr>
          <a:lstStyle/>
          <a:p>
            <a:r>
              <a:rPr lang="en-029" dirty="0" smtClean="0"/>
              <a:t>Appeals  to the Court of Appeal may also be by way of case stated </a:t>
            </a:r>
          </a:p>
          <a:p>
            <a:r>
              <a:rPr lang="en-029" dirty="0" smtClean="0"/>
              <a:t>The magistrate may in his/her discretion or</a:t>
            </a:r>
          </a:p>
          <a:p>
            <a:r>
              <a:rPr lang="en-029" dirty="0" smtClean="0"/>
              <a:t> on the application of either party or </a:t>
            </a:r>
          </a:p>
          <a:p>
            <a:r>
              <a:rPr lang="en-029" dirty="0" smtClean="0"/>
              <a:t>Their solicitor </a:t>
            </a:r>
          </a:p>
          <a:p>
            <a:r>
              <a:rPr lang="en-029" dirty="0" smtClean="0"/>
              <a:t>The DPP</a:t>
            </a:r>
          </a:p>
          <a:p>
            <a:pPr marL="36576" indent="0">
              <a:buNone/>
            </a:pPr>
            <a:r>
              <a:rPr lang="en-029" dirty="0" smtClean="0"/>
              <a:t>May state a case on any point of law arising in the case for the opinion of the court of appeal </a:t>
            </a:r>
            <a:endParaRPr lang="en-029" dirty="0"/>
          </a:p>
        </p:txBody>
      </p:sp>
    </p:spTree>
    <p:extLst>
      <p:ext uri="{BB962C8B-B14F-4D97-AF65-F5344CB8AC3E}">
        <p14:creationId xmlns:p14="http://schemas.microsoft.com/office/powerpoint/2010/main" val="152231808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534400" cy="6324600"/>
          </a:xfrm>
        </p:spPr>
        <p:txBody>
          <a:bodyPr>
            <a:normAutofit fontScale="92500" lnSpcReduction="10000"/>
          </a:bodyPr>
          <a:lstStyle/>
          <a:p>
            <a:pPr marL="36576" lvl="0" indent="0">
              <a:buNone/>
            </a:pPr>
            <a:r>
              <a:rPr lang="en-US" dirty="0" smtClean="0"/>
              <a:t>The appellant </a:t>
            </a:r>
            <a:r>
              <a:rPr lang="en-US" dirty="0"/>
              <a:t>makes application to a magistrate to state a </a:t>
            </a:r>
            <a:r>
              <a:rPr lang="en-US" dirty="0" smtClean="0"/>
              <a:t>case  on an issue of law within the same timeline as an appeal by way of motion;</a:t>
            </a:r>
          </a:p>
          <a:p>
            <a:pPr marL="36576" lvl="0" indent="0">
              <a:buNone/>
            </a:pPr>
            <a:endParaRPr lang="en-US" dirty="0"/>
          </a:p>
          <a:p>
            <a:pPr marL="36576" lvl="0" indent="0">
              <a:buNone/>
            </a:pPr>
            <a:r>
              <a:rPr lang="en-US" dirty="0" smtClean="0"/>
              <a:t> </a:t>
            </a:r>
          </a:p>
          <a:p>
            <a:r>
              <a:rPr lang="en-US" dirty="0" smtClean="0"/>
              <a:t> The </a:t>
            </a:r>
            <a:r>
              <a:rPr lang="en-US" dirty="0"/>
              <a:t>provisions of </a:t>
            </a:r>
            <a:r>
              <a:rPr lang="en-US" dirty="0" smtClean="0"/>
              <a:t>relating section recognizance </a:t>
            </a:r>
            <a:r>
              <a:rPr lang="en-US" dirty="0"/>
              <a:t>&amp; appellant to go at large (bail) apply.</a:t>
            </a:r>
            <a:endParaRPr lang="en-029" dirty="0"/>
          </a:p>
          <a:p>
            <a:pPr marL="36576" indent="0">
              <a:buNone/>
            </a:pPr>
            <a:endParaRPr lang="en-029" dirty="0"/>
          </a:p>
          <a:p>
            <a:pPr marL="36576" lvl="0" indent="0">
              <a:buNone/>
            </a:pPr>
            <a:endParaRPr lang="en-US" dirty="0" smtClean="0"/>
          </a:p>
          <a:p>
            <a:r>
              <a:rPr lang="en-US" dirty="0" smtClean="0"/>
              <a:t>If </a:t>
            </a:r>
            <a:r>
              <a:rPr lang="en-US" dirty="0"/>
              <a:t>on application being duly made to a magistrate to state a case the Magistrate declines to do so, the appellant may apply to the High Court or to any judge of that court for an order requiring the case to be stated</a:t>
            </a:r>
            <a:r>
              <a:rPr lang="en-US" dirty="0" smtClean="0"/>
              <a:t>.</a:t>
            </a:r>
            <a:endParaRPr lang="en-029" dirty="0"/>
          </a:p>
        </p:txBody>
      </p:sp>
    </p:spTree>
    <p:extLst>
      <p:ext uri="{BB962C8B-B14F-4D97-AF65-F5344CB8AC3E}">
        <p14:creationId xmlns:p14="http://schemas.microsoft.com/office/powerpoint/2010/main" val="14528813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686800" cy="6400800"/>
          </a:xfrm>
        </p:spPr>
        <p:txBody>
          <a:bodyPr>
            <a:normAutofit fontScale="77500" lnSpcReduction="20000"/>
          </a:bodyPr>
          <a:lstStyle/>
          <a:p>
            <a:pPr marL="36576" indent="0">
              <a:buNone/>
            </a:pPr>
            <a:r>
              <a:rPr lang="en-US" sz="3600" u="sng" dirty="0" smtClean="0"/>
              <a:t>Right   Of       Appeal </a:t>
            </a:r>
            <a:endParaRPr lang="en-029" sz="3600" dirty="0"/>
          </a:p>
          <a:p>
            <a:pPr marL="36576" indent="0">
              <a:buNone/>
            </a:pPr>
            <a:endParaRPr lang="en-029" sz="3600" dirty="0"/>
          </a:p>
          <a:p>
            <a:pPr marL="36576" indent="0">
              <a:buNone/>
            </a:pPr>
            <a:r>
              <a:rPr lang="en-US" sz="3600" b="1" dirty="0" smtClean="0"/>
              <a:t>Magistrate’s </a:t>
            </a:r>
            <a:r>
              <a:rPr lang="en-US" sz="3600" b="1" dirty="0"/>
              <a:t>Code of Procedure Act of Antigua &amp; Barbuda Cap </a:t>
            </a:r>
            <a:r>
              <a:rPr lang="en-US" sz="3600" b="1" dirty="0" smtClean="0"/>
              <a:t>255- Section 167- </a:t>
            </a:r>
            <a:endParaRPr lang="en-029" sz="3600" dirty="0"/>
          </a:p>
          <a:p>
            <a:r>
              <a:rPr lang="en-US" sz="3600" dirty="0" smtClean="0"/>
              <a:t>Where </a:t>
            </a:r>
            <a:r>
              <a:rPr lang="en-US" sz="3600" dirty="0"/>
              <a:t>a Magistrate refuses to make a conviction the complainant may appeal to the Court of Appeal against such decision.</a:t>
            </a:r>
            <a:endParaRPr lang="en-029" sz="3600" dirty="0"/>
          </a:p>
          <a:p>
            <a:r>
              <a:rPr lang="en-US" sz="3600" dirty="0" smtClean="0"/>
              <a:t>Where </a:t>
            </a:r>
            <a:r>
              <a:rPr lang="en-US" sz="3600" dirty="0"/>
              <a:t>a magistrate makes a conviction the party against whom the conviction is made may appeal to the Court of Appeal against the decision;</a:t>
            </a:r>
            <a:endParaRPr lang="en-029" sz="3600" dirty="0"/>
          </a:p>
          <a:p>
            <a:pPr lvl="0"/>
            <a:endParaRPr lang="en-US" sz="3600" dirty="0" smtClean="0"/>
          </a:p>
          <a:p>
            <a:r>
              <a:rPr lang="en-US" sz="3600" dirty="0" smtClean="0"/>
              <a:t>There </a:t>
            </a:r>
            <a:r>
              <a:rPr lang="en-US" sz="3600" dirty="0"/>
              <a:t>shall be a right of appeal from any judgment or order of a magistrate in any civil matter where the sum exceeds $300 .60 and in a matter relating to salvage or title of wreck.</a:t>
            </a:r>
            <a:endParaRPr lang="en-029" sz="3600" dirty="0"/>
          </a:p>
          <a:p>
            <a:pPr marL="36576" indent="0">
              <a:buNone/>
            </a:pPr>
            <a:endParaRPr lang="en-029" dirty="0"/>
          </a:p>
        </p:txBody>
      </p:sp>
    </p:spTree>
    <p:extLst>
      <p:ext uri="{BB962C8B-B14F-4D97-AF65-F5344CB8AC3E}">
        <p14:creationId xmlns:p14="http://schemas.microsoft.com/office/powerpoint/2010/main" val="220578751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382000" cy="6248400"/>
          </a:xfrm>
        </p:spPr>
        <p:txBody>
          <a:bodyPr>
            <a:normAutofit fontScale="92500" lnSpcReduction="20000"/>
          </a:bodyPr>
          <a:lstStyle/>
          <a:p>
            <a:pPr marL="36576" indent="0">
              <a:buNone/>
            </a:pPr>
            <a:r>
              <a:rPr lang="en-US" b="1" u="sng" dirty="0" smtClean="0"/>
              <a:t> </a:t>
            </a:r>
            <a:r>
              <a:rPr lang="en-US" b="1" u="sng" dirty="0"/>
              <a:t>Duty of Magistrate as to a Special Case</a:t>
            </a:r>
            <a:endParaRPr lang="en-029" dirty="0"/>
          </a:p>
          <a:p>
            <a:pPr marL="36576" indent="0">
              <a:buNone/>
            </a:pPr>
            <a:endParaRPr lang="en-029" dirty="0"/>
          </a:p>
          <a:p>
            <a:pPr marL="36576" indent="0">
              <a:buNone/>
            </a:pPr>
            <a:r>
              <a:rPr lang="en-US" dirty="0"/>
              <a:t>The Magistrate upon receiving an application or notice or on his or her own motion decides to state a case for the opinion of the Court of Appeal shall draw up the special case, </a:t>
            </a:r>
            <a:endParaRPr lang="en-029" dirty="0"/>
          </a:p>
          <a:p>
            <a:pPr marL="36576" lvl="0" indent="0">
              <a:buNone/>
            </a:pPr>
            <a:endParaRPr lang="en-US" dirty="0" smtClean="0"/>
          </a:p>
          <a:p>
            <a:pPr marL="36576" lvl="0" indent="0">
              <a:buNone/>
            </a:pPr>
            <a:r>
              <a:rPr lang="en-US" dirty="0" smtClean="0"/>
              <a:t>(a) concisely </a:t>
            </a:r>
            <a:r>
              <a:rPr lang="en-US" dirty="0"/>
              <a:t>setting forth such facts and documents (if any) as may be necessary to enable the Court of Appeal to decide the question raised in the case and</a:t>
            </a:r>
            <a:endParaRPr lang="en-029" dirty="0"/>
          </a:p>
          <a:p>
            <a:pPr marL="36576" lvl="0" indent="0">
              <a:buNone/>
            </a:pPr>
            <a:endParaRPr lang="en-US" dirty="0"/>
          </a:p>
          <a:p>
            <a:pPr marL="36576" lvl="0" indent="0">
              <a:buNone/>
            </a:pPr>
            <a:r>
              <a:rPr lang="en-US" dirty="0" smtClean="0"/>
              <a:t>(b) shall </a:t>
            </a:r>
            <a:r>
              <a:rPr lang="en-US" dirty="0"/>
              <a:t>forthwith transmit the same together with a certified copy of the conviction order or judgment appealed from and all documents alluded to in the special case to the Registrar of the High Court. </a:t>
            </a:r>
            <a:endParaRPr lang="en-029" dirty="0"/>
          </a:p>
        </p:txBody>
      </p:sp>
    </p:spTree>
    <p:extLst>
      <p:ext uri="{BB962C8B-B14F-4D97-AF65-F5344CB8AC3E}">
        <p14:creationId xmlns:p14="http://schemas.microsoft.com/office/powerpoint/2010/main" val="33788684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534400" cy="5897563"/>
          </a:xfrm>
        </p:spPr>
        <p:txBody>
          <a:bodyPr>
            <a:normAutofit fontScale="25000" lnSpcReduction="20000"/>
          </a:bodyPr>
          <a:lstStyle/>
          <a:p>
            <a:endParaRPr lang="en-029" dirty="0"/>
          </a:p>
          <a:p>
            <a:r>
              <a:rPr lang="en-US" b="1" dirty="0"/>
              <a:t> </a:t>
            </a:r>
            <a:endParaRPr lang="en-029" dirty="0"/>
          </a:p>
          <a:p>
            <a:r>
              <a:rPr lang="en-US" sz="6400" b="1" dirty="0" smtClean="0"/>
              <a:t> </a:t>
            </a:r>
            <a:r>
              <a:rPr lang="en-US" sz="6400" b="1" dirty="0"/>
              <a:t>Enforcement of Judgment  </a:t>
            </a:r>
            <a:endParaRPr lang="en-029" sz="6400" dirty="0"/>
          </a:p>
          <a:p>
            <a:r>
              <a:rPr lang="en-US" sz="6400" b="1" dirty="0"/>
              <a:t> </a:t>
            </a:r>
            <a:endParaRPr lang="en-029" sz="6400" dirty="0"/>
          </a:p>
          <a:p>
            <a:pPr lvl="0"/>
            <a:r>
              <a:rPr lang="en-US" sz="6400" dirty="0"/>
              <a:t>After the pronouncement of the judgment of the Court of Appeal, the Magistrate of the court from which the appeal came shall have the same jurisdiction and power to enforce any decision which has been affirmed, modified or amended by the Court of Appeal or any judgment pronounced by the Court of Appeal, in the same manner all as if the decision or judgment had been pronounced by himself or herself. </a:t>
            </a:r>
            <a:endParaRPr lang="en-029" sz="6400" dirty="0"/>
          </a:p>
          <a:p>
            <a:r>
              <a:rPr lang="en-US" sz="6400" dirty="0"/>
              <a:t> </a:t>
            </a:r>
            <a:endParaRPr lang="en-029" sz="6400" dirty="0"/>
          </a:p>
          <a:p>
            <a:r>
              <a:rPr lang="en-US" sz="6400" dirty="0"/>
              <a:t>Provided that in any case where an order of imprisonment of a person is affirmed on appeal, the court of appeal may, if it considers it expedient to do so, forthwith commit the person to prison in pursuance and in execution of the order. </a:t>
            </a:r>
            <a:endParaRPr lang="en-029" sz="6400" dirty="0"/>
          </a:p>
          <a:p>
            <a:r>
              <a:rPr lang="en-US" sz="6400" dirty="0"/>
              <a:t> </a:t>
            </a:r>
            <a:endParaRPr lang="en-029" sz="6400" dirty="0"/>
          </a:p>
          <a:p>
            <a:pPr lvl="0"/>
            <a:r>
              <a:rPr lang="en-US" sz="6400" dirty="0"/>
              <a:t>The imprisonment of the person (if it has not previously commenced ) shall be reckoned to begin from the day on which he or she is arrested to be taken to the prison wherein he or she has been ordered to be imprisoned:</a:t>
            </a:r>
            <a:endParaRPr lang="en-029" sz="6400" dirty="0"/>
          </a:p>
          <a:p>
            <a:r>
              <a:rPr lang="en-US" sz="6400" dirty="0"/>
              <a:t> </a:t>
            </a:r>
            <a:endParaRPr lang="en-029" sz="6400" dirty="0"/>
          </a:p>
          <a:p>
            <a:pPr lvl="0"/>
            <a:r>
              <a:rPr lang="en-US" sz="6400" dirty="0"/>
              <a:t>If the person has been released from custody, on giving security, he or she shall be imprisoned for such further period as, with the time during which he or she has been already imprisoned, is equal to the period for which he or she was ordered to be imprisoned as aforesaid</a:t>
            </a:r>
            <a:r>
              <a:rPr lang="en-US" sz="6400"/>
              <a:t>. </a:t>
            </a:r>
            <a:endParaRPr lang="en-029" sz="6400" dirty="0"/>
          </a:p>
        </p:txBody>
      </p:sp>
    </p:spTree>
    <p:extLst>
      <p:ext uri="{BB962C8B-B14F-4D97-AF65-F5344CB8AC3E}">
        <p14:creationId xmlns:p14="http://schemas.microsoft.com/office/powerpoint/2010/main" val="121522422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smtClean="0"/>
              <a:t> The End </a:t>
            </a:r>
            <a:endParaRPr lang="en-029" dirty="0"/>
          </a:p>
        </p:txBody>
      </p:sp>
      <p:sp>
        <p:nvSpPr>
          <p:cNvPr id="3" name="Content Placeholder 2"/>
          <p:cNvSpPr>
            <a:spLocks noGrp="1"/>
          </p:cNvSpPr>
          <p:nvPr>
            <p:ph idx="1"/>
          </p:nvPr>
        </p:nvSpPr>
        <p:spPr/>
        <p:txBody>
          <a:bodyPr/>
          <a:lstStyle/>
          <a:p>
            <a:r>
              <a:rPr lang="en-029" dirty="0" smtClean="0"/>
              <a:t>Discussions</a:t>
            </a:r>
          </a:p>
          <a:p>
            <a:endParaRPr lang="en-029" dirty="0"/>
          </a:p>
        </p:txBody>
      </p:sp>
    </p:spTree>
    <p:extLst>
      <p:ext uri="{BB962C8B-B14F-4D97-AF65-F5344CB8AC3E}">
        <p14:creationId xmlns:p14="http://schemas.microsoft.com/office/powerpoint/2010/main" val="36708778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smtClean="0"/>
              <a:t>Right of Appeal </a:t>
            </a:r>
            <a:endParaRPr lang="en-029" dirty="0"/>
          </a:p>
        </p:txBody>
      </p:sp>
      <p:sp>
        <p:nvSpPr>
          <p:cNvPr id="3" name="Content Placeholder 2"/>
          <p:cNvSpPr>
            <a:spLocks noGrp="1"/>
          </p:cNvSpPr>
          <p:nvPr>
            <p:ph idx="1"/>
          </p:nvPr>
        </p:nvSpPr>
        <p:spPr/>
        <p:txBody>
          <a:bodyPr>
            <a:normAutofit fontScale="55000" lnSpcReduction="20000"/>
          </a:bodyPr>
          <a:lstStyle/>
          <a:p>
            <a:r>
              <a:rPr lang="en-029" dirty="0" smtClean="0"/>
              <a:t>Anguilla –  </a:t>
            </a:r>
            <a:r>
              <a:rPr lang="en-US" b="1" dirty="0"/>
              <a:t>Magistrate’s Code of  Procedure Act of Anguilla </a:t>
            </a:r>
            <a:r>
              <a:rPr lang="en-US" b="1" dirty="0" smtClean="0"/>
              <a:t>M5-Sec 194</a:t>
            </a:r>
          </a:p>
          <a:p>
            <a:endParaRPr lang="en-US" b="1" dirty="0" smtClean="0"/>
          </a:p>
          <a:p>
            <a:r>
              <a:rPr lang="en-US" b="1" dirty="0" smtClean="0"/>
              <a:t>Grenada- </a:t>
            </a:r>
            <a:r>
              <a:rPr lang="en-US" b="1" dirty="0"/>
              <a:t>Magistrate’s Judgments (Appeals) Act </a:t>
            </a:r>
            <a:r>
              <a:rPr lang="en-US" b="1" dirty="0" smtClean="0"/>
              <a:t>Cap 178- </a:t>
            </a:r>
            <a:r>
              <a:rPr lang="en-US" dirty="0"/>
              <a:t>Unless the contrary is </a:t>
            </a:r>
            <a:r>
              <a:rPr lang="en-US" dirty="0" smtClean="0"/>
              <a:t> </a:t>
            </a:r>
            <a:r>
              <a:rPr lang="en-US" dirty="0"/>
              <a:t>expressly provided by any Act any party may appeal from a judgment of the Magistrate</a:t>
            </a:r>
            <a:r>
              <a:rPr lang="en-US" dirty="0" smtClean="0"/>
              <a:t>.-</a:t>
            </a:r>
          </a:p>
          <a:p>
            <a:pPr marL="36576" indent="0">
              <a:buNone/>
            </a:pPr>
            <a:r>
              <a:rPr lang="en-US" dirty="0"/>
              <a:t> </a:t>
            </a:r>
            <a:r>
              <a:rPr lang="en-US" dirty="0" smtClean="0"/>
              <a:t>     There </a:t>
            </a:r>
            <a:r>
              <a:rPr lang="en-US" dirty="0"/>
              <a:t>shall be no </a:t>
            </a:r>
            <a:r>
              <a:rPr lang="en-US" dirty="0" smtClean="0"/>
              <a:t>appeal in </a:t>
            </a:r>
            <a:r>
              <a:rPr lang="en-US" dirty="0"/>
              <a:t>criminal cases </a:t>
            </a:r>
            <a:r>
              <a:rPr lang="en-US" dirty="0" smtClean="0"/>
              <a:t> from </a:t>
            </a:r>
            <a:r>
              <a:rPr lang="en-US" dirty="0"/>
              <a:t>any judgment </a:t>
            </a:r>
            <a:r>
              <a:rPr lang="en-US" dirty="0" smtClean="0"/>
              <a:t>          dismissing </a:t>
            </a:r>
            <a:r>
              <a:rPr lang="en-US" dirty="0"/>
              <a:t>the complaint, </a:t>
            </a:r>
            <a:r>
              <a:rPr lang="en-US" dirty="0" smtClean="0"/>
              <a:t>save </a:t>
            </a:r>
            <a:r>
              <a:rPr lang="en-US" dirty="0"/>
              <a:t>by leave of the DPP.</a:t>
            </a:r>
            <a:endParaRPr lang="en-029" dirty="0"/>
          </a:p>
          <a:p>
            <a:pPr lvl="0"/>
            <a:endParaRPr lang="en-US" dirty="0" smtClean="0"/>
          </a:p>
          <a:p>
            <a:pPr lvl="0"/>
            <a:r>
              <a:rPr lang="en-US" dirty="0" smtClean="0"/>
              <a:t>Dominica- </a:t>
            </a:r>
            <a:r>
              <a:rPr lang="en-US" b="1" dirty="0"/>
              <a:t>Magistrate’s Court of Procedure Act </a:t>
            </a:r>
            <a:r>
              <a:rPr lang="en-US" b="1" dirty="0" smtClean="0"/>
              <a:t>Chap 4:20 </a:t>
            </a:r>
            <a:r>
              <a:rPr lang="en-US" b="1" dirty="0"/>
              <a:t>Section </a:t>
            </a:r>
            <a:r>
              <a:rPr lang="en-US" b="1" dirty="0" smtClean="0"/>
              <a:t>141-</a:t>
            </a:r>
            <a:r>
              <a:rPr lang="en-US" dirty="0"/>
              <a:t> </a:t>
            </a:r>
            <a:r>
              <a:rPr lang="en-US" dirty="0" smtClean="0"/>
              <a:t> No appeal lies:</a:t>
            </a:r>
          </a:p>
          <a:p>
            <a:pPr lvl="0"/>
            <a:r>
              <a:rPr lang="en-US" dirty="0"/>
              <a:t>	</a:t>
            </a:r>
            <a:r>
              <a:rPr lang="en-US" dirty="0" smtClean="0"/>
              <a:t> (1) In </a:t>
            </a:r>
            <a:r>
              <a:rPr lang="en-US" dirty="0"/>
              <a:t>cases where the complaint has been </a:t>
            </a:r>
            <a:r>
              <a:rPr lang="en-US" dirty="0" smtClean="0"/>
              <a:t>dismissed</a:t>
            </a:r>
            <a:r>
              <a:rPr lang="en-US" dirty="0"/>
              <a:t>, except by </a:t>
            </a:r>
            <a:r>
              <a:rPr lang="en-US" dirty="0" smtClean="0"/>
              <a:t>	way </a:t>
            </a:r>
            <a:r>
              <a:rPr lang="en-US" dirty="0"/>
              <a:t>of case stated on a point of law;</a:t>
            </a:r>
            <a:endParaRPr lang="en-029" dirty="0"/>
          </a:p>
          <a:p>
            <a:pPr marL="36576" indent="0">
              <a:buNone/>
            </a:pPr>
            <a:r>
              <a:rPr lang="en-US" dirty="0"/>
              <a:t> </a:t>
            </a:r>
            <a:r>
              <a:rPr lang="en-029" dirty="0"/>
              <a:t> </a:t>
            </a:r>
            <a:r>
              <a:rPr lang="en-029" dirty="0" smtClean="0"/>
              <a:t>   	</a:t>
            </a:r>
            <a:r>
              <a:rPr lang="en-US" dirty="0" smtClean="0"/>
              <a:t>(2)  </a:t>
            </a:r>
            <a:r>
              <a:rPr lang="en-US" dirty="0"/>
              <a:t>where the defendant has pleaded guilty, save where the </a:t>
            </a:r>
            <a:r>
              <a:rPr lang="en-US" dirty="0" smtClean="0"/>
              <a:t>	appeal </a:t>
            </a:r>
            <a:r>
              <a:rPr lang="en-US" dirty="0"/>
              <a:t>is </a:t>
            </a:r>
            <a:r>
              <a:rPr lang="en-US" dirty="0" smtClean="0"/>
              <a:t>against </a:t>
            </a:r>
            <a:r>
              <a:rPr lang="en-US" dirty="0"/>
              <a:t>excessive fine or penalty. </a:t>
            </a:r>
            <a:endParaRPr lang="en-029" dirty="0"/>
          </a:p>
          <a:p>
            <a:r>
              <a:rPr lang="en-US" b="1" dirty="0"/>
              <a:t> </a:t>
            </a:r>
            <a:endParaRPr lang="en-029" dirty="0"/>
          </a:p>
          <a:p>
            <a:r>
              <a:rPr lang="en-US" dirty="0" smtClean="0"/>
              <a:t> </a:t>
            </a:r>
            <a:endParaRPr lang="en-029" dirty="0"/>
          </a:p>
          <a:p>
            <a:pPr marL="36576" indent="0">
              <a:buNone/>
            </a:pPr>
            <a:r>
              <a:rPr lang="en-US" b="1" dirty="0" smtClean="0"/>
              <a:t>    </a:t>
            </a:r>
            <a:r>
              <a:rPr lang="en-029" dirty="0" smtClean="0"/>
              <a:t> </a:t>
            </a:r>
            <a:endParaRPr lang="en-029" dirty="0"/>
          </a:p>
        </p:txBody>
      </p:sp>
    </p:spTree>
    <p:extLst>
      <p:ext uri="{BB962C8B-B14F-4D97-AF65-F5344CB8AC3E}">
        <p14:creationId xmlns:p14="http://schemas.microsoft.com/office/powerpoint/2010/main" val="33337546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smtClean="0"/>
              <a:t>CONT’D </a:t>
            </a:r>
            <a:endParaRPr lang="en-029" dirty="0"/>
          </a:p>
        </p:txBody>
      </p:sp>
      <p:sp>
        <p:nvSpPr>
          <p:cNvPr id="3" name="Content Placeholder 2"/>
          <p:cNvSpPr>
            <a:spLocks noGrp="1"/>
          </p:cNvSpPr>
          <p:nvPr>
            <p:ph idx="1"/>
          </p:nvPr>
        </p:nvSpPr>
        <p:spPr/>
        <p:txBody>
          <a:bodyPr>
            <a:normAutofit fontScale="70000" lnSpcReduction="20000"/>
          </a:bodyPr>
          <a:lstStyle/>
          <a:p>
            <a:r>
              <a:rPr lang="en-US" dirty="0" smtClean="0"/>
              <a:t>Montserrat- Criminal </a:t>
            </a:r>
            <a:r>
              <a:rPr lang="en-US" dirty="0"/>
              <a:t>Procedure Act and the Magistrate’s Court </a:t>
            </a:r>
            <a:r>
              <a:rPr lang="en-US" dirty="0" smtClean="0"/>
              <a:t>Act- </a:t>
            </a:r>
            <a:r>
              <a:rPr lang="en-US" b="1" dirty="0"/>
              <a:t>Section </a:t>
            </a:r>
            <a:r>
              <a:rPr lang="en-US" b="1" dirty="0" smtClean="0"/>
              <a:t>163</a:t>
            </a:r>
            <a:r>
              <a:rPr lang="en-US" dirty="0" smtClean="0"/>
              <a:t>: </a:t>
            </a:r>
            <a:r>
              <a:rPr lang="en-US" dirty="0"/>
              <a:t>Any person who is dissatisfied with any Judgment, Sentence or </a:t>
            </a:r>
            <a:r>
              <a:rPr lang="en-US" dirty="0" smtClean="0"/>
              <a:t>Order  </a:t>
            </a:r>
            <a:r>
              <a:rPr lang="en-US" dirty="0"/>
              <a:t>of the Magistrate </a:t>
            </a:r>
            <a:r>
              <a:rPr lang="en-US" dirty="0" smtClean="0"/>
              <a:t>may appeal. </a:t>
            </a:r>
            <a:r>
              <a:rPr lang="en-US" b="1" u="sng" dirty="0"/>
              <a:t>Limitation on right to appeal Section 165</a:t>
            </a:r>
            <a:endParaRPr lang="en-029" dirty="0"/>
          </a:p>
          <a:p>
            <a:r>
              <a:rPr lang="en-US" b="1" dirty="0"/>
              <a:t> </a:t>
            </a:r>
            <a:r>
              <a:rPr lang="en-US" dirty="0" smtClean="0"/>
              <a:t>No </a:t>
            </a:r>
            <a:r>
              <a:rPr lang="en-US" dirty="0"/>
              <a:t>appeal shall be allowed in a case where the accused has pleaded guilty and has been convicted by the Magistrate of such plea, except as to the extent or legality of the sentence, unless the plea is alleged to have been equivocal or not voluntary. </a:t>
            </a:r>
            <a:endParaRPr lang="en-029" dirty="0"/>
          </a:p>
          <a:p>
            <a:endParaRPr lang="en-US" dirty="0" smtClean="0"/>
          </a:p>
          <a:p>
            <a:r>
              <a:rPr lang="en-US" dirty="0" smtClean="0"/>
              <a:t>St. Kitts &amp; Nevis- </a:t>
            </a:r>
            <a:r>
              <a:rPr lang="en-US" b="1" dirty="0"/>
              <a:t>Magistrate’s Court of Procedure Act of Saint Christopher and Nevis Cap </a:t>
            </a:r>
            <a:r>
              <a:rPr lang="en-US" b="1" dirty="0" smtClean="0"/>
              <a:t>3.17- same as Antigua </a:t>
            </a:r>
            <a:endParaRPr lang="en-029" dirty="0"/>
          </a:p>
          <a:p>
            <a:r>
              <a:rPr lang="en-US" dirty="0" smtClean="0"/>
              <a:t>  </a:t>
            </a:r>
            <a:endParaRPr lang="en-029" dirty="0"/>
          </a:p>
          <a:p>
            <a:endParaRPr lang="en-029" dirty="0"/>
          </a:p>
        </p:txBody>
      </p:sp>
    </p:spTree>
    <p:extLst>
      <p:ext uri="{BB962C8B-B14F-4D97-AF65-F5344CB8AC3E}">
        <p14:creationId xmlns:p14="http://schemas.microsoft.com/office/powerpoint/2010/main" val="5142906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smtClean="0"/>
              <a:t>Cont’d </a:t>
            </a:r>
            <a:endParaRPr lang="en-029" dirty="0"/>
          </a:p>
        </p:txBody>
      </p:sp>
      <p:sp>
        <p:nvSpPr>
          <p:cNvPr id="3" name="Content Placeholder 2"/>
          <p:cNvSpPr>
            <a:spLocks noGrp="1"/>
          </p:cNvSpPr>
          <p:nvPr>
            <p:ph idx="1"/>
          </p:nvPr>
        </p:nvSpPr>
        <p:spPr/>
        <p:txBody>
          <a:bodyPr>
            <a:normAutofit fontScale="62500" lnSpcReduction="20000"/>
          </a:bodyPr>
          <a:lstStyle/>
          <a:p>
            <a:r>
              <a:rPr lang="en-029" dirty="0" smtClean="0"/>
              <a:t>St. Lucia – Criminal Code Section 720  – right of appeal by either party against whom a decision is made by a magistrate.  </a:t>
            </a:r>
          </a:p>
          <a:p>
            <a:pPr lvl="0"/>
            <a:r>
              <a:rPr lang="en-029" dirty="0" smtClean="0"/>
              <a:t>St. Vincent &amp; Grenadines -</a:t>
            </a:r>
            <a:r>
              <a:rPr lang="en-US" b="1" dirty="0"/>
              <a:t> </a:t>
            </a:r>
            <a:r>
              <a:rPr lang="en-US" b="1" dirty="0" smtClean="0"/>
              <a:t> </a:t>
            </a:r>
            <a:r>
              <a:rPr lang="en-US" b="1" dirty="0"/>
              <a:t>Criminal Procedure Code CAP 172 </a:t>
            </a:r>
            <a:r>
              <a:rPr lang="en-US" b="1" dirty="0" smtClean="0"/>
              <a:t>– </a:t>
            </a:r>
            <a:r>
              <a:rPr lang="en-US" b="1" dirty="0"/>
              <a:t>Section 212  &amp; 212(A</a:t>
            </a:r>
            <a:r>
              <a:rPr lang="en-US" b="1" dirty="0" smtClean="0"/>
              <a:t>)-</a:t>
            </a:r>
            <a:r>
              <a:rPr lang="en-US" dirty="0"/>
              <a:t> a complainant  who is dissatisfied with any judgment, sentence or order </a:t>
            </a:r>
            <a:r>
              <a:rPr lang="en-US" dirty="0" smtClean="0"/>
              <a:t>in </a:t>
            </a:r>
            <a:r>
              <a:rPr lang="en-US" dirty="0"/>
              <a:t>any criminal cause or matter to which he is a </a:t>
            </a:r>
            <a:r>
              <a:rPr lang="en-US" dirty="0" smtClean="0"/>
              <a:t>party; </a:t>
            </a:r>
            <a:r>
              <a:rPr lang="en-US" dirty="0"/>
              <a:t>The </a:t>
            </a:r>
            <a:r>
              <a:rPr lang="en-US" dirty="0" smtClean="0"/>
              <a:t>DPP </a:t>
            </a:r>
            <a:r>
              <a:rPr lang="en-US" dirty="0"/>
              <a:t>shall be deemed to be a party to any criminal cause or matter other than those in which the proceedings were instituted  and carried on as a private prosecution and which the conduct of such proceedings  has not been taken over by the DPP.   </a:t>
            </a:r>
            <a:endParaRPr lang="en-029" dirty="0"/>
          </a:p>
          <a:p>
            <a:pPr lvl="0"/>
            <a:r>
              <a:rPr lang="en-US" dirty="0" smtClean="0"/>
              <a:t> Tortola- </a:t>
            </a:r>
            <a:r>
              <a:rPr lang="en-US" b="1" dirty="0"/>
              <a:t>Magistrate’s Code of  Procedure Act of Virgin Islands CAP 44 </a:t>
            </a:r>
            <a:r>
              <a:rPr lang="en-US" b="1" dirty="0" smtClean="0"/>
              <a:t>–sec. 155- Similar to Antigua  with further provision for  </a:t>
            </a:r>
            <a:r>
              <a:rPr lang="en-US" b="1" dirty="0"/>
              <a:t>a right of appeal to the Court of Appeal from any judgment or order of a Magistrate. </a:t>
            </a:r>
            <a:endParaRPr lang="en-029" dirty="0"/>
          </a:p>
          <a:p>
            <a:r>
              <a:rPr lang="en-US" b="1" dirty="0"/>
              <a:t> </a:t>
            </a:r>
            <a:endParaRPr lang="en-029" dirty="0"/>
          </a:p>
          <a:p>
            <a:endParaRPr lang="en-029" dirty="0"/>
          </a:p>
          <a:p>
            <a:r>
              <a:rPr lang="en-US" dirty="0"/>
              <a:t>. </a:t>
            </a:r>
            <a:endParaRPr lang="en-029" dirty="0"/>
          </a:p>
          <a:p>
            <a:endParaRPr lang="en-029" dirty="0"/>
          </a:p>
        </p:txBody>
      </p:sp>
    </p:spTree>
    <p:extLst>
      <p:ext uri="{BB962C8B-B14F-4D97-AF65-F5344CB8AC3E}">
        <p14:creationId xmlns:p14="http://schemas.microsoft.com/office/powerpoint/2010/main" val="36512436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86800" cy="6400800"/>
          </a:xfrm>
        </p:spPr>
        <p:txBody>
          <a:bodyPr>
            <a:normAutofit fontScale="77500" lnSpcReduction="20000"/>
          </a:bodyPr>
          <a:lstStyle/>
          <a:p>
            <a:pPr marL="36576" indent="0">
              <a:buNone/>
            </a:pPr>
            <a:r>
              <a:rPr lang="en-US" b="1" u="sng" dirty="0"/>
              <a:t>Appeal to be made on Motion or by Special case</a:t>
            </a:r>
            <a:endParaRPr lang="en-029" dirty="0"/>
          </a:p>
          <a:p>
            <a:pPr marL="36576" indent="0">
              <a:buNone/>
            </a:pPr>
            <a:r>
              <a:rPr lang="en-US" b="1" dirty="0"/>
              <a:t> </a:t>
            </a:r>
            <a:endParaRPr lang="en-029" dirty="0"/>
          </a:p>
          <a:p>
            <a:r>
              <a:rPr lang="en-US" b="1" dirty="0" smtClean="0"/>
              <a:t> </a:t>
            </a:r>
            <a:r>
              <a:rPr lang="en-US" dirty="0"/>
              <a:t>Every</a:t>
            </a:r>
            <a:r>
              <a:rPr lang="en-US" b="1" dirty="0"/>
              <a:t> </a:t>
            </a:r>
            <a:r>
              <a:rPr lang="en-US" dirty="0"/>
              <a:t> appeal shall be either by way of motion or by special case. </a:t>
            </a:r>
            <a:endParaRPr lang="en-029" dirty="0"/>
          </a:p>
          <a:p>
            <a:pPr marL="36576" indent="0">
              <a:buNone/>
            </a:pPr>
            <a:endParaRPr lang="en-029" dirty="0"/>
          </a:p>
          <a:p>
            <a:pPr marL="36576" indent="0">
              <a:buNone/>
            </a:pPr>
            <a:r>
              <a:rPr lang="en-US" b="1" u="sng" dirty="0" smtClean="0"/>
              <a:t>Suspension </a:t>
            </a:r>
            <a:r>
              <a:rPr lang="en-US" b="1" u="sng" dirty="0"/>
              <a:t>of Execution - Appeal to operate as a stay;</a:t>
            </a:r>
            <a:endParaRPr lang="en-029" dirty="0"/>
          </a:p>
          <a:p>
            <a:pPr marL="36576" indent="0">
              <a:buNone/>
            </a:pPr>
            <a:endParaRPr lang="en-029" dirty="0"/>
          </a:p>
          <a:p>
            <a:pPr>
              <a:buFont typeface="Wingdings" pitchFamily="2" charset="2"/>
              <a:buChar char="§"/>
            </a:pPr>
            <a:r>
              <a:rPr lang="en-US" b="1" dirty="0" smtClean="0"/>
              <a:t> </a:t>
            </a:r>
            <a:r>
              <a:rPr lang="en-US" dirty="0"/>
              <a:t>An appeal whether by way of motion or special case, shall have the effect of suspending the execution of the decision, judgment or order appealed from until final determination of such appeal</a:t>
            </a:r>
            <a:r>
              <a:rPr lang="en-US" dirty="0" smtClean="0"/>
              <a:t>.</a:t>
            </a:r>
          </a:p>
          <a:p>
            <a:pPr>
              <a:buFont typeface="Wingdings" pitchFamily="2" charset="2"/>
              <a:buChar char="§"/>
            </a:pPr>
            <a:r>
              <a:rPr lang="en-US" dirty="0" smtClean="0"/>
              <a:t> </a:t>
            </a:r>
            <a:r>
              <a:rPr lang="en-US" dirty="0"/>
              <a:t>Upon a notice of appeal being given and such recognizances being taken or money being received, the enforcement of the judgment appealed against shall be suspended until the appeal has been determined by the Court of Appeal. </a:t>
            </a:r>
            <a:endParaRPr lang="en-029" dirty="0"/>
          </a:p>
          <a:p>
            <a:pPr marL="36576" indent="0">
              <a:buNone/>
            </a:pPr>
            <a:endParaRPr lang="en-029" dirty="0"/>
          </a:p>
          <a:p>
            <a:pPr marL="36576" indent="0">
              <a:buNone/>
            </a:pPr>
            <a:r>
              <a:rPr lang="en-US" b="1" dirty="0"/>
              <a:t>EFFECT: An appellant whose sentence is suspended but who is not admitted to bail shall during the period in custody during the suspension be treated in the same manner as a prisoner awaiting trial i.e. on remand.</a:t>
            </a:r>
            <a:endParaRPr lang="en-029" dirty="0"/>
          </a:p>
          <a:p>
            <a:pPr marL="36576" indent="0">
              <a:buNone/>
            </a:pPr>
            <a:endParaRPr lang="en-029" dirty="0"/>
          </a:p>
        </p:txBody>
      </p:sp>
    </p:spTree>
    <p:extLst>
      <p:ext uri="{BB962C8B-B14F-4D97-AF65-F5344CB8AC3E}">
        <p14:creationId xmlns:p14="http://schemas.microsoft.com/office/powerpoint/2010/main" val="38667493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smtClean="0"/>
              <a:t>Stay/suspension </a:t>
            </a:r>
            <a:endParaRPr lang="en-029" dirty="0"/>
          </a:p>
        </p:txBody>
      </p:sp>
      <p:sp>
        <p:nvSpPr>
          <p:cNvPr id="3" name="Content Placeholder 2"/>
          <p:cNvSpPr>
            <a:spLocks noGrp="1"/>
          </p:cNvSpPr>
          <p:nvPr>
            <p:ph idx="1"/>
          </p:nvPr>
        </p:nvSpPr>
        <p:spPr/>
        <p:txBody>
          <a:bodyPr>
            <a:normAutofit fontScale="55000" lnSpcReduction="20000"/>
          </a:bodyPr>
          <a:lstStyle/>
          <a:p>
            <a:r>
              <a:rPr lang="en-029" dirty="0" smtClean="0"/>
              <a:t>Saint Vincent &amp; Grenadines </a:t>
            </a:r>
          </a:p>
          <a:p>
            <a:r>
              <a:rPr lang="en-US" b="1" u="sng" dirty="0"/>
              <a:t>Section 215- Appeal to operate as a stay;</a:t>
            </a:r>
            <a:endParaRPr lang="en-029" dirty="0"/>
          </a:p>
          <a:p>
            <a:r>
              <a:rPr lang="en-US" b="1" dirty="0"/>
              <a:t> </a:t>
            </a:r>
            <a:endParaRPr lang="en-029" dirty="0"/>
          </a:p>
          <a:p>
            <a:pPr lvl="0"/>
            <a:r>
              <a:rPr lang="en-US" dirty="0"/>
              <a:t>An appeal shall have the effect of suspending the execution of the decision appeal against until such appeal shall have been determined, and shall be on motion or by special case whether by way of motion or special case shall have the effect of suspending the decision, judgment or order  appealed from until the final determination of such appeal.</a:t>
            </a:r>
            <a:endParaRPr lang="en-029" dirty="0"/>
          </a:p>
          <a:p>
            <a:r>
              <a:rPr lang="en-US" dirty="0"/>
              <a:t> </a:t>
            </a:r>
            <a:endParaRPr lang="en-029" dirty="0"/>
          </a:p>
          <a:p>
            <a:pPr lvl="0"/>
            <a:r>
              <a:rPr lang="en-US" dirty="0"/>
              <a:t>Notwithstanding the provisions of  subsection (1)- </a:t>
            </a:r>
            <a:endParaRPr lang="en-029" dirty="0"/>
          </a:p>
          <a:p>
            <a:pPr lvl="0"/>
            <a:r>
              <a:rPr lang="en-US" dirty="0"/>
              <a:t> Where the decision involves a sentence of imprisonment, the filing of an appeal shall not require that the convicted person  be released from custody except in accordance with section 218 (bail) ;</a:t>
            </a:r>
            <a:endParaRPr lang="en-029" dirty="0"/>
          </a:p>
          <a:p>
            <a:pPr lvl="0"/>
            <a:r>
              <a:rPr lang="en-US" dirty="0"/>
              <a:t>Where the decision involves the cancellation or suspension of any licenses to drive a motor vehicle, such license shall be deemed to be cancelled  or suspended until the determination of the appeal unless the court shall direct otherwise upon application made by the appellant.  </a:t>
            </a:r>
            <a:endParaRPr lang="en-029" dirty="0"/>
          </a:p>
          <a:p>
            <a:endParaRPr lang="en-029" dirty="0"/>
          </a:p>
        </p:txBody>
      </p:sp>
    </p:spTree>
    <p:extLst>
      <p:ext uri="{BB962C8B-B14F-4D97-AF65-F5344CB8AC3E}">
        <p14:creationId xmlns:p14="http://schemas.microsoft.com/office/powerpoint/2010/main" val="27062067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51026" cy="6248400"/>
          </a:xfrm>
        </p:spPr>
        <p:txBody>
          <a:bodyPr>
            <a:normAutofit fontScale="25000" lnSpcReduction="20000"/>
          </a:bodyPr>
          <a:lstStyle/>
          <a:p>
            <a:pPr marL="36576" indent="0">
              <a:buNone/>
            </a:pPr>
            <a:r>
              <a:rPr lang="en-US" b="1" u="sng" dirty="0"/>
              <a:t>Time for </a:t>
            </a:r>
            <a:r>
              <a:rPr lang="en-US" b="1" u="sng" dirty="0" smtClean="0"/>
              <a:t> filing Notice </a:t>
            </a:r>
            <a:r>
              <a:rPr lang="en-US" b="1" u="sng" dirty="0"/>
              <a:t>of Appeal </a:t>
            </a:r>
            <a:endParaRPr lang="en-029" dirty="0"/>
          </a:p>
          <a:p>
            <a:pPr marL="36576" indent="0">
              <a:buNone/>
            </a:pPr>
            <a:endParaRPr lang="en-029" dirty="0"/>
          </a:p>
          <a:p>
            <a:pPr marL="36576" indent="0">
              <a:buNone/>
            </a:pPr>
            <a:r>
              <a:rPr lang="en-US" b="1" dirty="0" smtClean="0"/>
              <a:t>Antigua Section </a:t>
            </a:r>
            <a:r>
              <a:rPr lang="en-US" b="1" dirty="0"/>
              <a:t>170: </a:t>
            </a:r>
            <a:r>
              <a:rPr lang="en-US" dirty="0" smtClean="0"/>
              <a:t> The </a:t>
            </a:r>
            <a:r>
              <a:rPr lang="en-US" dirty="0"/>
              <a:t>appellant may file an appeal within 14 days after the day on which the Magistrate has given his decision shall serve a notice on the other party and on the magistrate of his decision to appeal  </a:t>
            </a:r>
            <a:r>
              <a:rPr lang="en-US" b="1" dirty="0"/>
              <a:t>and  </a:t>
            </a:r>
            <a:r>
              <a:rPr lang="en-US" dirty="0"/>
              <a:t>the notice shall contain  the reasons for appeal. </a:t>
            </a:r>
            <a:endParaRPr lang="en-US" dirty="0" smtClean="0"/>
          </a:p>
          <a:p>
            <a:pPr marL="36576" indent="0">
              <a:buNone/>
            </a:pPr>
            <a:endParaRPr lang="en-US" dirty="0"/>
          </a:p>
          <a:p>
            <a:r>
              <a:rPr lang="en-US" dirty="0" smtClean="0"/>
              <a:t>Anguilla - </a:t>
            </a:r>
            <a:r>
              <a:rPr lang="en-US" b="1" u="sng" dirty="0"/>
              <a:t>Section </a:t>
            </a:r>
            <a:r>
              <a:rPr lang="en-US" b="1" u="sng" dirty="0" smtClean="0"/>
              <a:t>197 – same as Antigua</a:t>
            </a:r>
          </a:p>
          <a:p>
            <a:endParaRPr lang="en-US" b="1" u="sng" dirty="0" smtClean="0"/>
          </a:p>
          <a:p>
            <a:pPr lvl="0"/>
            <a:r>
              <a:rPr lang="en-US" b="1" u="sng" dirty="0" smtClean="0"/>
              <a:t>Dominica – </a:t>
            </a:r>
            <a:r>
              <a:rPr lang="en-US" b="1" u="sng" dirty="0"/>
              <a:t> </a:t>
            </a:r>
            <a:r>
              <a:rPr lang="en-US" b="1" u="sng" dirty="0" smtClean="0"/>
              <a:t>Section  144- </a:t>
            </a:r>
            <a:r>
              <a:rPr lang="en-US" dirty="0" smtClean="0"/>
              <a:t>At </a:t>
            </a:r>
            <a:r>
              <a:rPr lang="en-US" dirty="0"/>
              <a:t>the time of the pronouncement of the judgment give verbal notice to the Magistrate and the opposite party of his intention to appeal.</a:t>
            </a:r>
            <a:endParaRPr lang="en-029" dirty="0"/>
          </a:p>
          <a:p>
            <a:r>
              <a:rPr lang="en-US" b="1" i="1" dirty="0"/>
              <a:t> </a:t>
            </a:r>
            <a:endParaRPr lang="en-029" dirty="0"/>
          </a:p>
          <a:p>
            <a:pPr lvl="0"/>
            <a:r>
              <a:rPr lang="en-US" dirty="0"/>
              <a:t>Within </a:t>
            </a:r>
            <a:r>
              <a:rPr lang="en-US" b="1" dirty="0"/>
              <a:t>Fourteen (14) days</a:t>
            </a:r>
            <a:r>
              <a:rPr lang="en-US" dirty="0"/>
              <a:t> after the day on which the Magistrate has given his or her decision, serve a notice of appeal in writing in Form A in the third schedule on the magistrate and on the opposite.</a:t>
            </a:r>
            <a:endParaRPr lang="en-029" dirty="0"/>
          </a:p>
          <a:p>
            <a:r>
              <a:rPr lang="en-US" dirty="0"/>
              <a:t> </a:t>
            </a:r>
            <a:endParaRPr lang="en-029" dirty="0"/>
          </a:p>
          <a:p>
            <a:pPr lvl="0"/>
            <a:r>
              <a:rPr lang="en-US" dirty="0"/>
              <a:t>Where the appellant is in prison, the officer in charge of Prison Discipline shall, on being requested to do so, render all reasonable assistance in the preparation of the notice and shall cause it to be lodged and a copy served on the Magistrate and the opposite party. </a:t>
            </a:r>
            <a:endParaRPr lang="en-029" dirty="0"/>
          </a:p>
          <a:p>
            <a:endParaRPr lang="en-US" b="1" u="sng" dirty="0" smtClean="0"/>
          </a:p>
          <a:p>
            <a:r>
              <a:rPr lang="en-US" b="1" u="sng" dirty="0" smtClean="0"/>
              <a:t>Grenada - </a:t>
            </a:r>
            <a:r>
              <a:rPr lang="en-US" b="1" dirty="0"/>
              <a:t>Section 4: </a:t>
            </a:r>
            <a:r>
              <a:rPr lang="en-US" dirty="0"/>
              <a:t> </a:t>
            </a:r>
            <a:r>
              <a:rPr lang="en-US" dirty="0" smtClean="0"/>
              <a:t>- Same as Dominica </a:t>
            </a:r>
            <a:r>
              <a:rPr lang="en-029" dirty="0"/>
              <a:t> </a:t>
            </a:r>
            <a:r>
              <a:rPr lang="en-029" dirty="0" smtClean="0"/>
              <a:t>save</a:t>
            </a:r>
            <a:endParaRPr lang="en-029" dirty="0"/>
          </a:p>
          <a:p>
            <a:r>
              <a:rPr lang="en-US" dirty="0"/>
              <a:t> Where the appellant is in prison, the commissioner of prisons shall </a:t>
            </a:r>
            <a:r>
              <a:rPr lang="en-US" dirty="0" smtClean="0"/>
              <a:t>,on </a:t>
            </a:r>
            <a:r>
              <a:rPr lang="en-US" dirty="0"/>
              <a:t>being requested by the appellant  render to the appellant all reasonable assistance in the preparation on the notice of appeal and shall cause it to be lodged and served without payment of any fees or expenses</a:t>
            </a:r>
            <a:r>
              <a:rPr lang="en-US" dirty="0" smtClean="0"/>
              <a:t> .</a:t>
            </a:r>
          </a:p>
          <a:p>
            <a:endParaRPr lang="en-US" dirty="0" smtClean="0"/>
          </a:p>
          <a:p>
            <a:r>
              <a:rPr lang="en-US" dirty="0" smtClean="0"/>
              <a:t> Montserrat  -</a:t>
            </a:r>
            <a:r>
              <a:rPr lang="en-US" b="1" u="sng" dirty="0" smtClean="0"/>
              <a:t>Section </a:t>
            </a:r>
            <a:r>
              <a:rPr lang="en-US" b="1" u="sng" dirty="0"/>
              <a:t>164 (3</a:t>
            </a:r>
            <a:r>
              <a:rPr lang="en-US" b="1" u="sng" dirty="0" smtClean="0"/>
              <a:t>)- w</a:t>
            </a:r>
            <a:r>
              <a:rPr lang="en-US" dirty="0" smtClean="0"/>
              <a:t>ithin </a:t>
            </a:r>
            <a:r>
              <a:rPr lang="en-US" dirty="0"/>
              <a:t>14 days after the </a:t>
            </a:r>
            <a:r>
              <a:rPr lang="en-US" dirty="0" smtClean="0"/>
              <a:t>decision; </a:t>
            </a:r>
            <a:r>
              <a:rPr lang="en-US" dirty="0"/>
              <a:t>stating his intention and grounds of  appeal. </a:t>
            </a:r>
            <a:r>
              <a:rPr lang="en-US" dirty="0" smtClean="0"/>
              <a:t>;</a:t>
            </a:r>
            <a:endParaRPr lang="en-029" dirty="0"/>
          </a:p>
          <a:p>
            <a:r>
              <a:rPr lang="en-US" b="1" u="sng" dirty="0"/>
              <a:t>Extension of time to Appeal Section 164 (3</a:t>
            </a:r>
            <a:r>
              <a:rPr lang="en-US" b="1" u="sng" dirty="0" smtClean="0"/>
              <a:t>);</a:t>
            </a:r>
            <a:r>
              <a:rPr lang="en-US" dirty="0" smtClean="0"/>
              <a:t>Any </a:t>
            </a:r>
            <a:r>
              <a:rPr lang="en-US" dirty="0"/>
              <a:t>person aggrieved by the decision of the Magistrate may upon giving notice to the other party , apply to the Court of Appeal for leave to extend the time prescribed within which such notice of appeal may be served and the court may do so  if it deems fit. </a:t>
            </a:r>
            <a:r>
              <a:rPr lang="en-US" dirty="0" smtClean="0"/>
              <a:t>Section </a:t>
            </a:r>
            <a:r>
              <a:rPr lang="en-US" dirty="0"/>
              <a:t>110(1) of the Magistrate’s Court Act gives the Magistrate Court and the Court of Appeal jurisdiction to extend the time for filing the notice of appeal for such period not exceeding 30 days. </a:t>
            </a:r>
            <a:endParaRPr lang="en-029" dirty="0"/>
          </a:p>
          <a:p>
            <a:endParaRPr lang="en-US" dirty="0" smtClean="0"/>
          </a:p>
          <a:p>
            <a:r>
              <a:rPr lang="en-US" dirty="0" smtClean="0"/>
              <a:t>St. Kitts  &amp; Nevis - </a:t>
            </a:r>
            <a:r>
              <a:rPr lang="en-US" b="1" u="sng" dirty="0"/>
              <a:t>Section </a:t>
            </a:r>
            <a:r>
              <a:rPr lang="en-US" b="1" u="sng" dirty="0" smtClean="0"/>
              <a:t>166 -</a:t>
            </a:r>
            <a:r>
              <a:rPr lang="en-US" dirty="0" smtClean="0"/>
              <a:t> </a:t>
            </a:r>
            <a:r>
              <a:rPr lang="en-US" dirty="0"/>
              <a:t>within </a:t>
            </a:r>
            <a:r>
              <a:rPr lang="en-US" b="1" dirty="0"/>
              <a:t>Fourteen (14) days </a:t>
            </a:r>
            <a:r>
              <a:rPr lang="en-US" dirty="0"/>
              <a:t> after the day on which the Magistrate has given his or her </a:t>
            </a:r>
            <a:r>
              <a:rPr lang="en-US" dirty="0" smtClean="0"/>
              <a:t>decision;</a:t>
            </a:r>
          </a:p>
          <a:p>
            <a:endParaRPr lang="en-US" dirty="0" smtClean="0"/>
          </a:p>
          <a:p>
            <a:r>
              <a:rPr lang="en-029" dirty="0" smtClean="0"/>
              <a:t>St.  Vincent  &amp; The Grenadines - </a:t>
            </a:r>
            <a:r>
              <a:rPr lang="en-US" b="1" u="sng" dirty="0"/>
              <a:t>Section 213  Magistrate to inform accused of right of appeal </a:t>
            </a:r>
            <a:endParaRPr lang="en-029" dirty="0"/>
          </a:p>
          <a:p>
            <a:r>
              <a:rPr lang="en-US" b="1" dirty="0"/>
              <a:t> </a:t>
            </a:r>
            <a:endParaRPr lang="en-029" dirty="0"/>
          </a:p>
          <a:p>
            <a:pPr lvl="0"/>
            <a:r>
              <a:rPr lang="en-US" sz="4000" dirty="0"/>
              <a:t>Where any person is convicted by a magistrate, the magistrate shall inform him, at the time of the sentence is passed of his right of appeal and the steps which must be taken by a party wishing to appeal</a:t>
            </a:r>
            <a:r>
              <a:rPr lang="en-US" sz="4000" dirty="0" smtClean="0"/>
              <a:t>. A </a:t>
            </a:r>
            <a:r>
              <a:rPr lang="en-US" sz="4000" dirty="0"/>
              <a:t>note shall be made at the time by the magistrate that such information has been given by him to such person and such note shall be conclusive  as to the provision of this section having been complied with.</a:t>
            </a:r>
            <a:endParaRPr lang="en-029" sz="4000" dirty="0"/>
          </a:p>
          <a:p>
            <a:r>
              <a:rPr lang="en-US" sz="4000" dirty="0"/>
              <a:t> </a:t>
            </a:r>
            <a:endParaRPr lang="en-029" sz="4000" dirty="0"/>
          </a:p>
          <a:p>
            <a:pPr lvl="0"/>
            <a:r>
              <a:rPr lang="en-US" sz="4000" dirty="0"/>
              <a:t>Upon being so informed, the convicted person may then and there give oral notice of his intention to appeal and such notice shall be recorded by the magistrate and by the prosecutor.</a:t>
            </a:r>
            <a:endParaRPr lang="en-029" sz="4000" dirty="0"/>
          </a:p>
          <a:p>
            <a:r>
              <a:rPr lang="en-US" sz="4000" dirty="0"/>
              <a:t> </a:t>
            </a:r>
            <a:endParaRPr lang="en-029" sz="4000" dirty="0"/>
          </a:p>
          <a:p>
            <a:pPr lvl="0"/>
            <a:r>
              <a:rPr lang="en-US" sz="4000" dirty="0"/>
              <a:t>An appellant who has not given notice under subsection (2) or has given notice but has not at the time stated the general grounds of his appeal, within </a:t>
            </a:r>
            <a:r>
              <a:rPr lang="en-US" sz="4000" b="1" dirty="0"/>
              <a:t>21 days</a:t>
            </a:r>
            <a:r>
              <a:rPr lang="en-US" sz="4000" dirty="0"/>
              <a:t> after the day upon which the decision was given serve notice in writing, signed by appellant/counsel, on the other party and on magistrate  stating his intention to appeal and of the grounds to appeal.</a:t>
            </a:r>
            <a:endParaRPr lang="en-029" sz="4000" dirty="0"/>
          </a:p>
          <a:p>
            <a:r>
              <a:rPr lang="en-US" sz="4000" dirty="0"/>
              <a:t> </a:t>
            </a:r>
            <a:endParaRPr lang="en-029" sz="4000" dirty="0"/>
          </a:p>
          <a:p>
            <a:pPr lvl="0"/>
            <a:r>
              <a:rPr lang="en-US" sz="4000" dirty="0"/>
              <a:t>Any person aggrieved by a decision of a  magistrate’s court may upon notice to the other party, apply to the court of appeal for leave to extend the time for prescribed  within which the  notice of appeal may be served.  The Court upon hearing such application may extend such time as it deems fit, and may do so either before or after the expiration of the time prescribed. </a:t>
            </a:r>
            <a:endParaRPr lang="en-US" sz="4000" dirty="0" smtClean="0"/>
          </a:p>
          <a:p>
            <a:pPr marL="36576" indent="0">
              <a:buNone/>
            </a:pPr>
            <a:r>
              <a:rPr lang="en-029" dirty="0" smtClean="0"/>
              <a:t>	</a:t>
            </a:r>
          </a:p>
        </p:txBody>
      </p:sp>
    </p:spTree>
    <p:extLst>
      <p:ext uri="{BB962C8B-B14F-4D97-AF65-F5344CB8AC3E}">
        <p14:creationId xmlns:p14="http://schemas.microsoft.com/office/powerpoint/2010/main" val="2184000866"/>
      </p:ext>
    </p:extLst>
  </p:cSld>
  <p:clrMapOvr>
    <a:masterClrMapping/>
  </p:clrMapOvr>
  <p:timing>
    <p:tnLst>
      <p:par>
        <p:cTn id="1" dur="indefinite" restart="never" nodeType="tmRoot"/>
      </p:par>
    </p:tnLst>
  </p:timing>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395</TotalTime>
  <Words>2314</Words>
  <Application>Microsoft Office PowerPoint</Application>
  <PresentationFormat>On-screen Show (4:3)</PresentationFormat>
  <Paragraphs>283</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Technic</vt:lpstr>
      <vt:lpstr>  APPEALS FROM THE MAGISTRATES’ COURT   ANTIGUA AND BARBUDA</vt:lpstr>
      <vt:lpstr>PowerPoint Presentation</vt:lpstr>
      <vt:lpstr>PowerPoint Presentation</vt:lpstr>
      <vt:lpstr>Right of Appeal </vt:lpstr>
      <vt:lpstr>CONT’D </vt:lpstr>
      <vt:lpstr>Cont’d </vt:lpstr>
      <vt:lpstr>PowerPoint Presentation</vt:lpstr>
      <vt:lpstr>Stay/suspension </vt:lpstr>
      <vt:lpstr>PowerPoint Presentation</vt:lpstr>
      <vt:lpstr>Cont’d</vt:lpstr>
      <vt:lpstr>Statutory Grounds of Appeal </vt:lpstr>
      <vt:lpstr>PowerPoint Presentation</vt:lpstr>
      <vt:lpstr>PowerPoint Presentation</vt:lpstr>
      <vt:lpstr>Cont’d </vt:lpstr>
      <vt:lpstr>Cont’d </vt:lpstr>
      <vt:lpstr>PowerPoint Presentation</vt:lpstr>
      <vt:lpstr>PowerPoint Presentation</vt:lpstr>
      <vt:lpstr>Recognisance Cont’d</vt:lpstr>
      <vt:lpstr>Recognisance Cont’d. </vt:lpstr>
      <vt:lpstr>Cont’d </vt:lpstr>
      <vt:lpstr>Cont’d</vt:lpstr>
      <vt:lpstr>Cont’d</vt:lpstr>
      <vt:lpstr>Cont’d </vt:lpstr>
      <vt:lpstr>PowerPoint Presentation</vt:lpstr>
      <vt:lpstr>PowerPoint Presentation</vt:lpstr>
      <vt:lpstr>Cont’d </vt:lpstr>
      <vt:lpstr>Bail. </vt:lpstr>
      <vt:lpstr>Appeals by Special Case </vt:lpstr>
      <vt:lpstr>PowerPoint Presentation</vt:lpstr>
      <vt:lpstr>PowerPoint Presentation</vt:lpstr>
      <vt:lpstr>PowerPoint Presentation</vt:lpstr>
      <vt:lpstr> The End </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APPEALS FROM THE MAGISTRATES’ COURT   ANTIGUA AND BARBUDA</dc:title>
  <dc:creator>josephl</dc:creator>
  <cp:lastModifiedBy>Alana</cp:lastModifiedBy>
  <cp:revision>45</cp:revision>
  <dcterms:created xsi:type="dcterms:W3CDTF">2013-08-26T13:47:00Z</dcterms:created>
  <dcterms:modified xsi:type="dcterms:W3CDTF">2013-10-16T15:24:53Z</dcterms:modified>
</cp:coreProperties>
</file>